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453" r:id="rId2"/>
    <p:sldId id="869" r:id="rId3"/>
    <p:sldId id="873" r:id="rId4"/>
    <p:sldId id="872" r:id="rId5"/>
    <p:sldId id="833" r:id="rId6"/>
    <p:sldId id="871" r:id="rId7"/>
    <p:sldId id="868" r:id="rId8"/>
    <p:sldId id="879" r:id="rId9"/>
    <p:sldId id="874" r:id="rId10"/>
    <p:sldId id="880" r:id="rId11"/>
    <p:sldId id="875" r:id="rId12"/>
    <p:sldId id="876" r:id="rId13"/>
    <p:sldId id="877" r:id="rId14"/>
    <p:sldId id="878" r:id="rId15"/>
    <p:sldId id="703" r:id="rId16"/>
    <p:sldId id="881" r:id="rId17"/>
    <p:sldId id="882" r:id="rId18"/>
    <p:sldId id="884" r:id="rId19"/>
    <p:sldId id="883" r:id="rId20"/>
    <p:sldId id="885" r:id="rId21"/>
    <p:sldId id="887" r:id="rId22"/>
    <p:sldId id="1010" r:id="rId23"/>
    <p:sldId id="889" r:id="rId24"/>
    <p:sldId id="893" r:id="rId25"/>
    <p:sldId id="890" r:id="rId26"/>
    <p:sldId id="894" r:id="rId27"/>
    <p:sldId id="891" r:id="rId28"/>
    <p:sldId id="892" r:id="rId29"/>
    <p:sldId id="886" r:id="rId30"/>
    <p:sldId id="888" r:id="rId31"/>
    <p:sldId id="895" r:id="rId32"/>
    <p:sldId id="896" r:id="rId33"/>
    <p:sldId id="897" r:id="rId34"/>
    <p:sldId id="901" r:id="rId35"/>
    <p:sldId id="898" r:id="rId36"/>
    <p:sldId id="899" r:id="rId37"/>
    <p:sldId id="900" r:id="rId38"/>
    <p:sldId id="902" r:id="rId39"/>
    <p:sldId id="903" r:id="rId40"/>
    <p:sldId id="905" r:id="rId41"/>
    <p:sldId id="904" r:id="rId42"/>
    <p:sldId id="906" r:id="rId43"/>
    <p:sldId id="907" r:id="rId44"/>
    <p:sldId id="908" r:id="rId45"/>
    <p:sldId id="909" r:id="rId46"/>
    <p:sldId id="910" r:id="rId47"/>
    <p:sldId id="1011" r:id="rId48"/>
    <p:sldId id="911" r:id="rId49"/>
    <p:sldId id="1012" r:id="rId50"/>
    <p:sldId id="913" r:id="rId51"/>
    <p:sldId id="914" r:id="rId52"/>
    <p:sldId id="915" r:id="rId53"/>
    <p:sldId id="931" r:id="rId54"/>
    <p:sldId id="918" r:id="rId55"/>
    <p:sldId id="917" r:id="rId56"/>
    <p:sldId id="921" r:id="rId57"/>
    <p:sldId id="922" r:id="rId58"/>
    <p:sldId id="919" r:id="rId59"/>
    <p:sldId id="923" r:id="rId60"/>
    <p:sldId id="920" r:id="rId61"/>
    <p:sldId id="924" r:id="rId62"/>
    <p:sldId id="930" r:id="rId63"/>
    <p:sldId id="1013" r:id="rId64"/>
    <p:sldId id="926" r:id="rId65"/>
    <p:sldId id="927" r:id="rId66"/>
    <p:sldId id="928" r:id="rId67"/>
    <p:sldId id="929" r:id="rId68"/>
    <p:sldId id="925" r:id="rId69"/>
    <p:sldId id="932" r:id="rId70"/>
    <p:sldId id="933" r:id="rId71"/>
    <p:sldId id="934" r:id="rId72"/>
    <p:sldId id="935" r:id="rId73"/>
    <p:sldId id="936" r:id="rId74"/>
    <p:sldId id="937" r:id="rId75"/>
    <p:sldId id="940" r:id="rId76"/>
    <p:sldId id="941" r:id="rId77"/>
    <p:sldId id="942" r:id="rId78"/>
    <p:sldId id="943" r:id="rId79"/>
    <p:sldId id="939" r:id="rId80"/>
    <p:sldId id="946" r:id="rId81"/>
    <p:sldId id="947" r:id="rId82"/>
    <p:sldId id="945" r:id="rId83"/>
    <p:sldId id="959" r:id="rId84"/>
    <p:sldId id="960" r:id="rId85"/>
    <p:sldId id="958" r:id="rId86"/>
    <p:sldId id="961" r:id="rId87"/>
    <p:sldId id="962" r:id="rId88"/>
    <p:sldId id="965" r:id="rId89"/>
    <p:sldId id="963" r:id="rId90"/>
    <p:sldId id="964" r:id="rId91"/>
    <p:sldId id="966" r:id="rId92"/>
    <p:sldId id="967" r:id="rId93"/>
    <p:sldId id="968" r:id="rId94"/>
    <p:sldId id="969" r:id="rId95"/>
    <p:sldId id="970" r:id="rId96"/>
    <p:sldId id="972" r:id="rId97"/>
    <p:sldId id="971" r:id="rId98"/>
    <p:sldId id="973" r:id="rId99"/>
    <p:sldId id="974" r:id="rId100"/>
    <p:sldId id="977" r:id="rId101"/>
    <p:sldId id="976" r:id="rId102"/>
    <p:sldId id="944" r:id="rId103"/>
    <p:sldId id="978" r:id="rId104"/>
    <p:sldId id="951" r:id="rId105"/>
    <p:sldId id="954" r:id="rId106"/>
    <p:sldId id="981" r:id="rId107"/>
    <p:sldId id="980" r:id="rId108"/>
    <p:sldId id="979" r:id="rId109"/>
    <p:sldId id="982" r:id="rId110"/>
    <p:sldId id="983" r:id="rId111"/>
    <p:sldId id="987" r:id="rId112"/>
    <p:sldId id="984" r:id="rId113"/>
    <p:sldId id="985" r:id="rId114"/>
    <p:sldId id="990" r:id="rId115"/>
    <p:sldId id="991" r:id="rId116"/>
    <p:sldId id="989" r:id="rId117"/>
    <p:sldId id="988" r:id="rId118"/>
    <p:sldId id="956" r:id="rId119"/>
    <p:sldId id="957" r:id="rId120"/>
    <p:sldId id="996" r:id="rId121"/>
    <p:sldId id="997" r:id="rId122"/>
    <p:sldId id="998" r:id="rId123"/>
    <p:sldId id="1000" r:id="rId124"/>
    <p:sldId id="995" r:id="rId125"/>
    <p:sldId id="999" r:id="rId126"/>
    <p:sldId id="994" r:id="rId127"/>
    <p:sldId id="1004" r:id="rId128"/>
    <p:sldId id="1005" r:id="rId129"/>
    <p:sldId id="1003" r:id="rId130"/>
    <p:sldId id="1007" r:id="rId131"/>
    <p:sldId id="1006" r:id="rId132"/>
    <p:sldId id="1001" r:id="rId133"/>
    <p:sldId id="1002" r:id="rId134"/>
    <p:sldId id="1008" r:id="rId135"/>
    <p:sldId id="1009" r:id="rId136"/>
    <p:sldId id="986" r:id="rId137"/>
    <p:sldId id="992" r:id="rId138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869"/>
            <p14:sldId id="873"/>
            <p14:sldId id="872"/>
            <p14:sldId id="833"/>
            <p14:sldId id="871"/>
            <p14:sldId id="868"/>
            <p14:sldId id="879"/>
            <p14:sldId id="874"/>
            <p14:sldId id="880"/>
            <p14:sldId id="875"/>
            <p14:sldId id="876"/>
            <p14:sldId id="877"/>
            <p14:sldId id="878"/>
            <p14:sldId id="703"/>
            <p14:sldId id="881"/>
            <p14:sldId id="882"/>
            <p14:sldId id="884"/>
            <p14:sldId id="883"/>
            <p14:sldId id="885"/>
            <p14:sldId id="887"/>
            <p14:sldId id="1010"/>
            <p14:sldId id="889"/>
            <p14:sldId id="893"/>
            <p14:sldId id="890"/>
            <p14:sldId id="894"/>
            <p14:sldId id="891"/>
            <p14:sldId id="892"/>
            <p14:sldId id="886"/>
            <p14:sldId id="888"/>
            <p14:sldId id="895"/>
            <p14:sldId id="896"/>
            <p14:sldId id="897"/>
            <p14:sldId id="901"/>
            <p14:sldId id="898"/>
            <p14:sldId id="899"/>
            <p14:sldId id="900"/>
            <p14:sldId id="902"/>
            <p14:sldId id="903"/>
            <p14:sldId id="905"/>
            <p14:sldId id="904"/>
            <p14:sldId id="906"/>
            <p14:sldId id="907"/>
            <p14:sldId id="908"/>
            <p14:sldId id="909"/>
            <p14:sldId id="910"/>
            <p14:sldId id="1011"/>
            <p14:sldId id="911"/>
            <p14:sldId id="1012"/>
            <p14:sldId id="913"/>
            <p14:sldId id="914"/>
            <p14:sldId id="915"/>
            <p14:sldId id="931"/>
            <p14:sldId id="918"/>
            <p14:sldId id="917"/>
            <p14:sldId id="921"/>
            <p14:sldId id="922"/>
            <p14:sldId id="919"/>
            <p14:sldId id="923"/>
            <p14:sldId id="920"/>
            <p14:sldId id="924"/>
            <p14:sldId id="930"/>
            <p14:sldId id="1013"/>
            <p14:sldId id="926"/>
            <p14:sldId id="927"/>
            <p14:sldId id="928"/>
            <p14:sldId id="929"/>
            <p14:sldId id="925"/>
            <p14:sldId id="932"/>
            <p14:sldId id="933"/>
            <p14:sldId id="934"/>
            <p14:sldId id="935"/>
            <p14:sldId id="936"/>
            <p14:sldId id="937"/>
            <p14:sldId id="940"/>
            <p14:sldId id="941"/>
            <p14:sldId id="942"/>
            <p14:sldId id="943"/>
            <p14:sldId id="939"/>
            <p14:sldId id="946"/>
            <p14:sldId id="947"/>
            <p14:sldId id="945"/>
            <p14:sldId id="959"/>
            <p14:sldId id="960"/>
            <p14:sldId id="958"/>
            <p14:sldId id="961"/>
            <p14:sldId id="962"/>
            <p14:sldId id="965"/>
            <p14:sldId id="963"/>
            <p14:sldId id="964"/>
            <p14:sldId id="966"/>
            <p14:sldId id="967"/>
            <p14:sldId id="968"/>
            <p14:sldId id="969"/>
            <p14:sldId id="970"/>
            <p14:sldId id="972"/>
            <p14:sldId id="971"/>
            <p14:sldId id="973"/>
            <p14:sldId id="974"/>
            <p14:sldId id="977"/>
            <p14:sldId id="976"/>
            <p14:sldId id="944"/>
            <p14:sldId id="978"/>
            <p14:sldId id="951"/>
            <p14:sldId id="954"/>
            <p14:sldId id="981"/>
            <p14:sldId id="980"/>
            <p14:sldId id="979"/>
            <p14:sldId id="982"/>
            <p14:sldId id="983"/>
            <p14:sldId id="987"/>
            <p14:sldId id="984"/>
            <p14:sldId id="985"/>
            <p14:sldId id="990"/>
            <p14:sldId id="991"/>
            <p14:sldId id="989"/>
            <p14:sldId id="988"/>
            <p14:sldId id="956"/>
            <p14:sldId id="957"/>
            <p14:sldId id="996"/>
            <p14:sldId id="997"/>
            <p14:sldId id="998"/>
            <p14:sldId id="1000"/>
            <p14:sldId id="995"/>
            <p14:sldId id="999"/>
            <p14:sldId id="994"/>
            <p14:sldId id="1004"/>
            <p14:sldId id="1005"/>
            <p14:sldId id="1003"/>
            <p14:sldId id="1007"/>
            <p14:sldId id="1006"/>
            <p14:sldId id="1001"/>
            <p14:sldId id="1002"/>
            <p14:sldId id="1008"/>
            <p14:sldId id="1009"/>
            <p14:sldId id="986"/>
            <p14:sldId id="992"/>
          </p14:sldIdLst>
        </p14:section>
        <p14:section name="Untitled Section" id="{9316BE91-4509-4C8D-A337-AA80FAF8F08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2CA"/>
    <a:srgbClr val="FF6699"/>
    <a:srgbClr val="FFFFFF"/>
    <a:srgbClr val="7CA694"/>
    <a:srgbClr val="8C8CE4"/>
    <a:srgbClr val="FF00FF"/>
    <a:srgbClr val="C2FFF0"/>
    <a:srgbClr val="BBBBEF"/>
    <a:srgbClr val="FFFF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5289" autoAdjust="0"/>
  </p:normalViewPr>
  <p:slideViewPr>
    <p:cSldViewPr snapToGrid="0">
      <p:cViewPr>
        <p:scale>
          <a:sx n="100" d="100"/>
          <a:sy n="100" d="100"/>
        </p:scale>
        <p:origin x="2004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76.wmf"/><Relationship Id="rId18" Type="http://schemas.openxmlformats.org/officeDocument/2006/relationships/image" Target="../media/image81.wmf"/><Relationship Id="rId26" Type="http://schemas.openxmlformats.org/officeDocument/2006/relationships/image" Target="../media/image89.wmf"/><Relationship Id="rId3" Type="http://schemas.openxmlformats.org/officeDocument/2006/relationships/image" Target="../media/image71.wmf"/><Relationship Id="rId21" Type="http://schemas.openxmlformats.org/officeDocument/2006/relationships/image" Target="../media/image84.wmf"/><Relationship Id="rId7" Type="http://schemas.openxmlformats.org/officeDocument/2006/relationships/image" Target="../media/image72.wmf"/><Relationship Id="rId12" Type="http://schemas.openxmlformats.org/officeDocument/2006/relationships/image" Target="../media/image25.wmf"/><Relationship Id="rId17" Type="http://schemas.openxmlformats.org/officeDocument/2006/relationships/image" Target="../media/image80.wmf"/><Relationship Id="rId25" Type="http://schemas.openxmlformats.org/officeDocument/2006/relationships/image" Target="../media/image88.wmf"/><Relationship Id="rId2" Type="http://schemas.openxmlformats.org/officeDocument/2006/relationships/image" Target="../media/image70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9.wmf"/><Relationship Id="rId6" Type="http://schemas.openxmlformats.org/officeDocument/2006/relationships/image" Target="../media/image30.wmf"/><Relationship Id="rId11" Type="http://schemas.openxmlformats.org/officeDocument/2006/relationships/image" Target="../media/image24.wmf"/><Relationship Id="rId24" Type="http://schemas.openxmlformats.org/officeDocument/2006/relationships/image" Target="../media/image87.wmf"/><Relationship Id="rId5" Type="http://schemas.openxmlformats.org/officeDocument/2006/relationships/image" Target="../media/image29.wmf"/><Relationship Id="rId15" Type="http://schemas.openxmlformats.org/officeDocument/2006/relationships/image" Target="../media/image78.wmf"/><Relationship Id="rId23" Type="http://schemas.openxmlformats.org/officeDocument/2006/relationships/image" Target="../media/image86.wmf"/><Relationship Id="rId10" Type="http://schemas.openxmlformats.org/officeDocument/2006/relationships/image" Target="../media/image75.wmf"/><Relationship Id="rId19" Type="http://schemas.openxmlformats.org/officeDocument/2006/relationships/image" Target="../media/image82.wmf"/><Relationship Id="rId4" Type="http://schemas.openxmlformats.org/officeDocument/2006/relationships/image" Target="../media/image28.wmf"/><Relationship Id="rId9" Type="http://schemas.openxmlformats.org/officeDocument/2006/relationships/image" Target="../media/image74.wmf"/><Relationship Id="rId14" Type="http://schemas.openxmlformats.org/officeDocument/2006/relationships/image" Target="../media/image77.wmf"/><Relationship Id="rId22" Type="http://schemas.openxmlformats.org/officeDocument/2006/relationships/image" Target="../media/image8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76.wmf"/><Relationship Id="rId18" Type="http://schemas.openxmlformats.org/officeDocument/2006/relationships/image" Target="../media/image81.wmf"/><Relationship Id="rId3" Type="http://schemas.openxmlformats.org/officeDocument/2006/relationships/image" Target="../media/image26.wmf"/><Relationship Id="rId21" Type="http://schemas.openxmlformats.org/officeDocument/2006/relationships/image" Target="../media/image84.wmf"/><Relationship Id="rId7" Type="http://schemas.openxmlformats.org/officeDocument/2006/relationships/image" Target="../media/image72.wmf"/><Relationship Id="rId12" Type="http://schemas.openxmlformats.org/officeDocument/2006/relationships/image" Target="../media/image25.wmf"/><Relationship Id="rId17" Type="http://schemas.openxmlformats.org/officeDocument/2006/relationships/image" Target="../media/image80.wmf"/><Relationship Id="rId25" Type="http://schemas.openxmlformats.org/officeDocument/2006/relationships/image" Target="../media/image90.wmf"/><Relationship Id="rId2" Type="http://schemas.openxmlformats.org/officeDocument/2006/relationships/image" Target="../media/image70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9.wmf"/><Relationship Id="rId6" Type="http://schemas.openxmlformats.org/officeDocument/2006/relationships/image" Target="../media/image30.wmf"/><Relationship Id="rId11" Type="http://schemas.openxmlformats.org/officeDocument/2006/relationships/image" Target="../media/image24.wmf"/><Relationship Id="rId24" Type="http://schemas.openxmlformats.org/officeDocument/2006/relationships/image" Target="../media/image87.wmf"/><Relationship Id="rId5" Type="http://schemas.openxmlformats.org/officeDocument/2006/relationships/image" Target="../media/image29.wmf"/><Relationship Id="rId15" Type="http://schemas.openxmlformats.org/officeDocument/2006/relationships/image" Target="../media/image78.wmf"/><Relationship Id="rId23" Type="http://schemas.openxmlformats.org/officeDocument/2006/relationships/image" Target="../media/image86.wmf"/><Relationship Id="rId10" Type="http://schemas.openxmlformats.org/officeDocument/2006/relationships/image" Target="../media/image75.wmf"/><Relationship Id="rId19" Type="http://schemas.openxmlformats.org/officeDocument/2006/relationships/image" Target="../media/image82.wmf"/><Relationship Id="rId4" Type="http://schemas.openxmlformats.org/officeDocument/2006/relationships/image" Target="../media/image28.wmf"/><Relationship Id="rId9" Type="http://schemas.openxmlformats.org/officeDocument/2006/relationships/image" Target="../media/image74.wmf"/><Relationship Id="rId14" Type="http://schemas.openxmlformats.org/officeDocument/2006/relationships/image" Target="../media/image77.wmf"/><Relationship Id="rId22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76.wmf"/><Relationship Id="rId18" Type="http://schemas.openxmlformats.org/officeDocument/2006/relationships/image" Target="../media/image81.wmf"/><Relationship Id="rId26" Type="http://schemas.openxmlformats.org/officeDocument/2006/relationships/image" Target="../media/image91.wmf"/><Relationship Id="rId3" Type="http://schemas.openxmlformats.org/officeDocument/2006/relationships/image" Target="../media/image26.wmf"/><Relationship Id="rId21" Type="http://schemas.openxmlformats.org/officeDocument/2006/relationships/image" Target="../media/image84.wmf"/><Relationship Id="rId7" Type="http://schemas.openxmlformats.org/officeDocument/2006/relationships/image" Target="../media/image72.wmf"/><Relationship Id="rId12" Type="http://schemas.openxmlformats.org/officeDocument/2006/relationships/image" Target="../media/image25.wmf"/><Relationship Id="rId17" Type="http://schemas.openxmlformats.org/officeDocument/2006/relationships/image" Target="../media/image80.wmf"/><Relationship Id="rId25" Type="http://schemas.openxmlformats.org/officeDocument/2006/relationships/image" Target="../media/image90.wmf"/><Relationship Id="rId2" Type="http://schemas.openxmlformats.org/officeDocument/2006/relationships/image" Target="../media/image70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9.wmf"/><Relationship Id="rId6" Type="http://schemas.openxmlformats.org/officeDocument/2006/relationships/image" Target="../media/image30.wmf"/><Relationship Id="rId11" Type="http://schemas.openxmlformats.org/officeDocument/2006/relationships/image" Target="../media/image24.wmf"/><Relationship Id="rId24" Type="http://schemas.openxmlformats.org/officeDocument/2006/relationships/image" Target="../media/image87.wmf"/><Relationship Id="rId5" Type="http://schemas.openxmlformats.org/officeDocument/2006/relationships/image" Target="../media/image29.wmf"/><Relationship Id="rId15" Type="http://schemas.openxmlformats.org/officeDocument/2006/relationships/image" Target="../media/image78.wmf"/><Relationship Id="rId23" Type="http://schemas.openxmlformats.org/officeDocument/2006/relationships/image" Target="../media/image86.wmf"/><Relationship Id="rId10" Type="http://schemas.openxmlformats.org/officeDocument/2006/relationships/image" Target="../media/image75.wmf"/><Relationship Id="rId19" Type="http://schemas.openxmlformats.org/officeDocument/2006/relationships/image" Target="../media/image82.wmf"/><Relationship Id="rId4" Type="http://schemas.openxmlformats.org/officeDocument/2006/relationships/image" Target="../media/image28.wmf"/><Relationship Id="rId9" Type="http://schemas.openxmlformats.org/officeDocument/2006/relationships/image" Target="../media/image74.wmf"/><Relationship Id="rId14" Type="http://schemas.openxmlformats.org/officeDocument/2006/relationships/image" Target="../media/image77.wmf"/><Relationship Id="rId22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0.wmf"/><Relationship Id="rId7" Type="http://schemas.openxmlformats.org/officeDocument/2006/relationships/image" Target="../media/image106.wmf"/><Relationship Id="rId2" Type="http://schemas.openxmlformats.org/officeDocument/2006/relationships/image" Target="../media/image104.wmf"/><Relationship Id="rId1" Type="http://schemas.openxmlformats.org/officeDocument/2006/relationships/image" Target="../media/image99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08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09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08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24" Type="http://schemas.openxmlformats.org/officeDocument/2006/relationships/image" Target="../media/image111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23" Type="http://schemas.openxmlformats.org/officeDocument/2006/relationships/image" Target="../media/image110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09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12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24" Type="http://schemas.openxmlformats.org/officeDocument/2006/relationships/image" Target="../media/image114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23" Type="http://schemas.openxmlformats.org/officeDocument/2006/relationships/image" Target="../media/image110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1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12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23" Type="http://schemas.openxmlformats.org/officeDocument/2006/relationships/image" Target="../media/image115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1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12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23" Type="http://schemas.openxmlformats.org/officeDocument/2006/relationships/image" Target="../media/image116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12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23" Type="http://schemas.openxmlformats.org/officeDocument/2006/relationships/image" Target="../media/image117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13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3" Type="http://schemas.openxmlformats.org/officeDocument/2006/relationships/image" Target="../media/image112.wmf"/><Relationship Id="rId21" Type="http://schemas.openxmlformats.org/officeDocument/2006/relationships/image" Target="../media/image87.wmf"/><Relationship Id="rId7" Type="http://schemas.openxmlformats.org/officeDocument/2006/relationships/image" Target="../media/image75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" Type="http://schemas.openxmlformats.org/officeDocument/2006/relationships/image" Target="../media/image70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7.wmf"/><Relationship Id="rId5" Type="http://schemas.openxmlformats.org/officeDocument/2006/relationships/image" Target="../media/image73.wmf"/><Relationship Id="rId15" Type="http://schemas.openxmlformats.org/officeDocument/2006/relationships/image" Target="../media/image81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2.wmf"/><Relationship Id="rId9" Type="http://schemas.openxmlformats.org/officeDocument/2006/relationships/image" Target="../media/image25.wmf"/><Relationship Id="rId14" Type="http://schemas.openxmlformats.org/officeDocument/2006/relationships/image" Target="../media/image80.wmf"/><Relationship Id="rId22" Type="http://schemas.openxmlformats.org/officeDocument/2006/relationships/image" Target="../media/image11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2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0.wmf"/><Relationship Id="rId7" Type="http://schemas.openxmlformats.org/officeDocument/2006/relationships/image" Target="../media/image102.wmf"/><Relationship Id="rId2" Type="http://schemas.openxmlformats.org/officeDocument/2006/relationships/image" Target="../media/image99.wmf"/><Relationship Id="rId1" Type="http://schemas.openxmlformats.org/officeDocument/2006/relationships/image" Target="../media/image125.wmf"/><Relationship Id="rId6" Type="http://schemas.openxmlformats.org/officeDocument/2006/relationships/image" Target="../media/image127.wmf"/><Relationship Id="rId5" Type="http://schemas.openxmlformats.org/officeDocument/2006/relationships/image" Target="../media/image118.wmf"/><Relationship Id="rId4" Type="http://schemas.openxmlformats.org/officeDocument/2006/relationships/image" Target="../media/image12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99.wmf"/><Relationship Id="rId5" Type="http://schemas.openxmlformats.org/officeDocument/2006/relationships/image" Target="../media/image102.wmf"/><Relationship Id="rId4" Type="http://schemas.openxmlformats.org/officeDocument/2006/relationships/image" Target="../media/image12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99.wmf"/><Relationship Id="rId6" Type="http://schemas.openxmlformats.org/officeDocument/2006/relationships/image" Target="../media/image102.wmf"/><Relationship Id="rId5" Type="http://schemas.openxmlformats.org/officeDocument/2006/relationships/image" Target="../media/image129.wmf"/><Relationship Id="rId4" Type="http://schemas.openxmlformats.org/officeDocument/2006/relationships/image" Target="../media/image118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00.wmf"/><Relationship Id="rId7" Type="http://schemas.openxmlformats.org/officeDocument/2006/relationships/image" Target="../media/image103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18.wmf"/><Relationship Id="rId5" Type="http://schemas.openxmlformats.org/officeDocument/2006/relationships/image" Target="../media/image130.wmf"/><Relationship Id="rId4" Type="http://schemas.openxmlformats.org/officeDocument/2006/relationships/image" Target="../media/image1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0.wmf"/><Relationship Id="rId7" Type="http://schemas.openxmlformats.org/officeDocument/2006/relationships/image" Target="../media/image132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18.wmf"/><Relationship Id="rId5" Type="http://schemas.openxmlformats.org/officeDocument/2006/relationships/image" Target="../media/image130.wmf"/><Relationship Id="rId4" Type="http://schemas.openxmlformats.org/officeDocument/2006/relationships/image" Target="../media/image126.wmf"/><Relationship Id="rId9" Type="http://schemas.openxmlformats.org/officeDocument/2006/relationships/image" Target="../media/image133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99.wmf"/><Relationship Id="rId7" Type="http://schemas.openxmlformats.org/officeDocument/2006/relationships/image" Target="../media/image135.wmf"/><Relationship Id="rId2" Type="http://schemas.openxmlformats.org/officeDocument/2006/relationships/image" Target="../media/image102.wmf"/><Relationship Id="rId1" Type="http://schemas.openxmlformats.org/officeDocument/2006/relationships/image" Target="../media/image134.wmf"/><Relationship Id="rId6" Type="http://schemas.openxmlformats.org/officeDocument/2006/relationships/image" Target="../media/image130.wmf"/><Relationship Id="rId11" Type="http://schemas.openxmlformats.org/officeDocument/2006/relationships/image" Target="../media/image103.wmf"/><Relationship Id="rId5" Type="http://schemas.openxmlformats.org/officeDocument/2006/relationships/image" Target="../media/image126.wmf"/><Relationship Id="rId10" Type="http://schemas.openxmlformats.org/officeDocument/2006/relationships/image" Target="../media/image138.wmf"/><Relationship Id="rId4" Type="http://schemas.openxmlformats.org/officeDocument/2006/relationships/image" Target="../media/image100.wmf"/><Relationship Id="rId9" Type="http://schemas.openxmlformats.org/officeDocument/2006/relationships/image" Target="../media/image13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99.wmf"/><Relationship Id="rId7" Type="http://schemas.openxmlformats.org/officeDocument/2006/relationships/image" Target="../media/image139.wmf"/><Relationship Id="rId2" Type="http://schemas.openxmlformats.org/officeDocument/2006/relationships/image" Target="../media/image102.wmf"/><Relationship Id="rId1" Type="http://schemas.openxmlformats.org/officeDocument/2006/relationships/image" Target="../media/image134.wmf"/><Relationship Id="rId6" Type="http://schemas.openxmlformats.org/officeDocument/2006/relationships/image" Target="../media/image130.wmf"/><Relationship Id="rId11" Type="http://schemas.openxmlformats.org/officeDocument/2006/relationships/image" Target="../media/image141.wmf"/><Relationship Id="rId5" Type="http://schemas.openxmlformats.org/officeDocument/2006/relationships/image" Target="../media/image126.wmf"/><Relationship Id="rId10" Type="http://schemas.openxmlformats.org/officeDocument/2006/relationships/image" Target="../media/image138.wmf"/><Relationship Id="rId4" Type="http://schemas.openxmlformats.org/officeDocument/2006/relationships/image" Target="../media/image100.wmf"/><Relationship Id="rId9" Type="http://schemas.openxmlformats.org/officeDocument/2006/relationships/image" Target="../media/image137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image" Target="../media/image146.wmf"/><Relationship Id="rId3" Type="http://schemas.openxmlformats.org/officeDocument/2006/relationships/image" Target="../media/image99.wmf"/><Relationship Id="rId7" Type="http://schemas.openxmlformats.org/officeDocument/2006/relationships/image" Target="../media/image139.wmf"/><Relationship Id="rId12" Type="http://schemas.openxmlformats.org/officeDocument/2006/relationships/image" Target="../media/image145.wmf"/><Relationship Id="rId2" Type="http://schemas.openxmlformats.org/officeDocument/2006/relationships/image" Target="../media/image102.wmf"/><Relationship Id="rId1" Type="http://schemas.openxmlformats.org/officeDocument/2006/relationships/image" Target="../media/image134.wmf"/><Relationship Id="rId6" Type="http://schemas.openxmlformats.org/officeDocument/2006/relationships/image" Target="../media/image142.wmf"/><Relationship Id="rId11" Type="http://schemas.openxmlformats.org/officeDocument/2006/relationships/image" Target="../media/image144.wmf"/><Relationship Id="rId5" Type="http://schemas.openxmlformats.org/officeDocument/2006/relationships/image" Target="../media/image126.wmf"/><Relationship Id="rId10" Type="http://schemas.openxmlformats.org/officeDocument/2006/relationships/image" Target="../media/image143.wmf"/><Relationship Id="rId4" Type="http://schemas.openxmlformats.org/officeDocument/2006/relationships/image" Target="../media/image100.wmf"/><Relationship Id="rId9" Type="http://schemas.openxmlformats.org/officeDocument/2006/relationships/image" Target="../media/image138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image" Target="../media/image148.wmf"/><Relationship Id="rId3" Type="http://schemas.openxmlformats.org/officeDocument/2006/relationships/image" Target="../media/image99.wmf"/><Relationship Id="rId7" Type="http://schemas.openxmlformats.org/officeDocument/2006/relationships/image" Target="../media/image139.wmf"/><Relationship Id="rId12" Type="http://schemas.openxmlformats.org/officeDocument/2006/relationships/image" Target="../media/image144.wmf"/><Relationship Id="rId2" Type="http://schemas.openxmlformats.org/officeDocument/2006/relationships/image" Target="../media/image102.wmf"/><Relationship Id="rId1" Type="http://schemas.openxmlformats.org/officeDocument/2006/relationships/image" Target="../media/image134.wmf"/><Relationship Id="rId6" Type="http://schemas.openxmlformats.org/officeDocument/2006/relationships/image" Target="../media/image142.wmf"/><Relationship Id="rId11" Type="http://schemas.openxmlformats.org/officeDocument/2006/relationships/image" Target="../media/image143.wmf"/><Relationship Id="rId5" Type="http://schemas.openxmlformats.org/officeDocument/2006/relationships/image" Target="../media/image126.wmf"/><Relationship Id="rId10" Type="http://schemas.openxmlformats.org/officeDocument/2006/relationships/image" Target="../media/image147.wmf"/><Relationship Id="rId4" Type="http://schemas.openxmlformats.org/officeDocument/2006/relationships/image" Target="../media/image100.wmf"/><Relationship Id="rId9" Type="http://schemas.openxmlformats.org/officeDocument/2006/relationships/image" Target="../media/image138.wmf"/><Relationship Id="rId14" Type="http://schemas.openxmlformats.org/officeDocument/2006/relationships/image" Target="../media/image149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99.wmf"/><Relationship Id="rId7" Type="http://schemas.openxmlformats.org/officeDocument/2006/relationships/image" Target="../media/image139.wmf"/><Relationship Id="rId12" Type="http://schemas.openxmlformats.org/officeDocument/2006/relationships/image" Target="../media/image138.wmf"/><Relationship Id="rId2" Type="http://schemas.openxmlformats.org/officeDocument/2006/relationships/image" Target="../media/image102.wmf"/><Relationship Id="rId1" Type="http://schemas.openxmlformats.org/officeDocument/2006/relationships/image" Target="../media/image134.wmf"/><Relationship Id="rId6" Type="http://schemas.openxmlformats.org/officeDocument/2006/relationships/image" Target="../media/image142.wmf"/><Relationship Id="rId11" Type="http://schemas.openxmlformats.org/officeDocument/2006/relationships/image" Target="../media/image151.wmf"/><Relationship Id="rId5" Type="http://schemas.openxmlformats.org/officeDocument/2006/relationships/image" Target="../media/image126.wmf"/><Relationship Id="rId10" Type="http://schemas.openxmlformats.org/officeDocument/2006/relationships/image" Target="../media/image150.wmf"/><Relationship Id="rId4" Type="http://schemas.openxmlformats.org/officeDocument/2006/relationships/image" Target="../media/image100.wmf"/><Relationship Id="rId9" Type="http://schemas.openxmlformats.org/officeDocument/2006/relationships/image" Target="../media/image143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100.wmf"/><Relationship Id="rId7" Type="http://schemas.openxmlformats.org/officeDocument/2006/relationships/image" Target="../media/image138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42.wmf"/><Relationship Id="rId9" Type="http://schemas.openxmlformats.org/officeDocument/2006/relationships/image" Target="../media/image155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100.wmf"/><Relationship Id="rId7" Type="http://schemas.openxmlformats.org/officeDocument/2006/relationships/image" Target="../media/image138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3.wmf"/><Relationship Id="rId11" Type="http://schemas.openxmlformats.org/officeDocument/2006/relationships/image" Target="../media/image155.wmf"/><Relationship Id="rId5" Type="http://schemas.openxmlformats.org/officeDocument/2006/relationships/image" Target="../media/image152.wmf"/><Relationship Id="rId10" Type="http://schemas.openxmlformats.org/officeDocument/2006/relationships/image" Target="../media/image159.wmf"/><Relationship Id="rId4" Type="http://schemas.openxmlformats.org/officeDocument/2006/relationships/image" Target="../media/image142.wmf"/><Relationship Id="rId9" Type="http://schemas.openxmlformats.org/officeDocument/2006/relationships/image" Target="../media/image15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100.wmf"/><Relationship Id="rId7" Type="http://schemas.openxmlformats.org/officeDocument/2006/relationships/image" Target="../media/image138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10" Type="http://schemas.openxmlformats.org/officeDocument/2006/relationships/image" Target="../media/image155.wmf"/><Relationship Id="rId4" Type="http://schemas.openxmlformats.org/officeDocument/2006/relationships/image" Target="../media/image142.wmf"/><Relationship Id="rId9" Type="http://schemas.openxmlformats.org/officeDocument/2006/relationships/image" Target="../media/image162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100.wmf"/><Relationship Id="rId7" Type="http://schemas.openxmlformats.org/officeDocument/2006/relationships/image" Target="../media/image138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10" Type="http://schemas.openxmlformats.org/officeDocument/2006/relationships/image" Target="../media/image155.wmf"/><Relationship Id="rId4" Type="http://schemas.openxmlformats.org/officeDocument/2006/relationships/image" Target="../media/image142.wmf"/><Relationship Id="rId9" Type="http://schemas.openxmlformats.org/officeDocument/2006/relationships/image" Target="../media/image163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4" Type="http://schemas.openxmlformats.org/officeDocument/2006/relationships/image" Target="../media/image164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64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02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54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6.wmf"/><Relationship Id="rId7" Type="http://schemas.openxmlformats.org/officeDocument/2006/relationships/image" Target="../media/image31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26.wmf"/><Relationship Id="rId7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38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39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4.wmf"/><Relationship Id="rId5" Type="http://schemas.openxmlformats.org/officeDocument/2006/relationships/image" Target="../media/image182.wmf"/><Relationship Id="rId4" Type="http://schemas.openxmlformats.org/officeDocument/2006/relationships/image" Target="../media/image155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102.wmf"/><Relationship Id="rId6" Type="http://schemas.openxmlformats.org/officeDocument/2006/relationships/image" Target="../media/image154.wmf"/><Relationship Id="rId5" Type="http://schemas.openxmlformats.org/officeDocument/2006/relationships/image" Target="../media/image182.wmf"/><Relationship Id="rId4" Type="http://schemas.openxmlformats.org/officeDocument/2006/relationships/image" Target="../media/image155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83.wmf"/><Relationship Id="rId1" Type="http://schemas.openxmlformats.org/officeDocument/2006/relationships/image" Target="../media/image100.wmf"/><Relationship Id="rId5" Type="http://schemas.openxmlformats.org/officeDocument/2006/relationships/image" Target="../media/image68.wmf"/><Relationship Id="rId4" Type="http://schemas.openxmlformats.org/officeDocument/2006/relationships/image" Target="../media/image184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83.wmf"/><Relationship Id="rId1" Type="http://schemas.openxmlformats.org/officeDocument/2006/relationships/image" Target="../media/image100.wmf"/><Relationship Id="rId5" Type="http://schemas.openxmlformats.org/officeDocument/2006/relationships/image" Target="../media/image185.wmf"/><Relationship Id="rId4" Type="http://schemas.openxmlformats.org/officeDocument/2006/relationships/image" Target="../media/image138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84.wmf"/><Relationship Id="rId2" Type="http://schemas.openxmlformats.org/officeDocument/2006/relationships/image" Target="../media/image126.wmf"/><Relationship Id="rId1" Type="http://schemas.openxmlformats.org/officeDocument/2006/relationships/image" Target="../media/image154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39.wmf"/><Relationship Id="rId7" Type="http://schemas.openxmlformats.org/officeDocument/2006/relationships/image" Target="../media/image184.wmf"/><Relationship Id="rId2" Type="http://schemas.openxmlformats.org/officeDocument/2006/relationships/image" Target="../media/image126.wmf"/><Relationship Id="rId1" Type="http://schemas.openxmlformats.org/officeDocument/2006/relationships/image" Target="../media/image154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4" Type="http://schemas.openxmlformats.org/officeDocument/2006/relationships/image" Target="../media/image18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47.wmf"/><Relationship Id="rId18" Type="http://schemas.openxmlformats.org/officeDocument/2006/relationships/image" Target="../media/image52.wmf"/><Relationship Id="rId3" Type="http://schemas.openxmlformats.org/officeDocument/2006/relationships/image" Target="../media/image37.wmf"/><Relationship Id="rId21" Type="http://schemas.openxmlformats.org/officeDocument/2006/relationships/image" Target="../media/image55.wmf"/><Relationship Id="rId7" Type="http://schemas.openxmlformats.org/officeDocument/2006/relationships/image" Target="../media/image41.wmf"/><Relationship Id="rId12" Type="http://schemas.openxmlformats.org/officeDocument/2006/relationships/image" Target="../media/image46.wmf"/><Relationship Id="rId17" Type="http://schemas.openxmlformats.org/officeDocument/2006/relationships/image" Target="../media/image51.wmf"/><Relationship Id="rId2" Type="http://schemas.openxmlformats.org/officeDocument/2006/relationships/image" Target="../media/image36.wmf"/><Relationship Id="rId16" Type="http://schemas.openxmlformats.org/officeDocument/2006/relationships/image" Target="../media/image50.wmf"/><Relationship Id="rId20" Type="http://schemas.openxmlformats.org/officeDocument/2006/relationships/image" Target="../media/image54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11" Type="http://schemas.openxmlformats.org/officeDocument/2006/relationships/image" Target="../media/image45.wmf"/><Relationship Id="rId5" Type="http://schemas.openxmlformats.org/officeDocument/2006/relationships/image" Target="../media/image39.wmf"/><Relationship Id="rId15" Type="http://schemas.openxmlformats.org/officeDocument/2006/relationships/image" Target="../media/image49.wmf"/><Relationship Id="rId10" Type="http://schemas.openxmlformats.org/officeDocument/2006/relationships/image" Target="../media/image44.wmf"/><Relationship Id="rId19" Type="http://schemas.openxmlformats.org/officeDocument/2006/relationships/image" Target="../media/image53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Relationship Id="rId14" Type="http://schemas.openxmlformats.org/officeDocument/2006/relationships/image" Target="../media/image48.wmf"/><Relationship Id="rId22" Type="http://schemas.openxmlformats.org/officeDocument/2006/relationships/image" Target="../media/image56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4" Type="http://schemas.openxmlformats.org/officeDocument/2006/relationships/image" Target="../media/image189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5.wmf"/><Relationship Id="rId7" Type="http://schemas.openxmlformats.org/officeDocument/2006/relationships/image" Target="../media/image30.wmf"/><Relationship Id="rId2" Type="http://schemas.openxmlformats.org/officeDocument/2006/relationships/image" Target="../media/image24.wmf"/><Relationship Id="rId1" Type="http://schemas.openxmlformats.org/officeDocument/2006/relationships/image" Target="../media/image192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193.wmf"/><Relationship Id="rId9" Type="http://schemas.openxmlformats.org/officeDocument/2006/relationships/image" Target="../media/image194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89.wmf"/><Relationship Id="rId1" Type="http://schemas.openxmlformats.org/officeDocument/2006/relationships/image" Target="../media/image195.wmf"/><Relationship Id="rId4" Type="http://schemas.openxmlformats.org/officeDocument/2006/relationships/image" Target="../media/image197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26.wmf"/><Relationship Id="rId7" Type="http://schemas.openxmlformats.org/officeDocument/2006/relationships/image" Target="../media/image199.wmf"/><Relationship Id="rId2" Type="http://schemas.openxmlformats.org/officeDocument/2006/relationships/image" Target="../media/image189.wmf"/><Relationship Id="rId1" Type="http://schemas.openxmlformats.org/officeDocument/2006/relationships/image" Target="../media/image198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Relationship Id="rId9" Type="http://schemas.openxmlformats.org/officeDocument/2006/relationships/image" Target="../media/image201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26.wmf"/><Relationship Id="rId7" Type="http://schemas.openxmlformats.org/officeDocument/2006/relationships/image" Target="../media/image199.wmf"/><Relationship Id="rId2" Type="http://schemas.openxmlformats.org/officeDocument/2006/relationships/image" Target="../media/image189.wmf"/><Relationship Id="rId1" Type="http://schemas.openxmlformats.org/officeDocument/2006/relationships/image" Target="../media/image202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Relationship Id="rId9" Type="http://schemas.openxmlformats.org/officeDocument/2006/relationships/image" Target="../media/image204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6.wmf"/><Relationship Id="rId1" Type="http://schemas.openxmlformats.org/officeDocument/2006/relationships/image" Target="../media/image207.wmf"/><Relationship Id="rId4" Type="http://schemas.openxmlformats.org/officeDocument/2006/relationships/image" Target="../media/image209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2.w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39.wmf"/><Relationship Id="rId7" Type="http://schemas.openxmlformats.org/officeDocument/2006/relationships/image" Target="../media/image184.wmf"/><Relationship Id="rId2" Type="http://schemas.openxmlformats.org/officeDocument/2006/relationships/image" Target="../media/image126.wmf"/><Relationship Id="rId1" Type="http://schemas.openxmlformats.org/officeDocument/2006/relationships/image" Target="../media/image154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213.wmf"/><Relationship Id="rId2" Type="http://schemas.openxmlformats.org/officeDocument/2006/relationships/image" Target="../media/image126.wmf"/><Relationship Id="rId1" Type="http://schemas.openxmlformats.org/officeDocument/2006/relationships/image" Target="../media/image154.wmf"/><Relationship Id="rId6" Type="http://schemas.openxmlformats.org/officeDocument/2006/relationships/image" Target="../media/image189.wmf"/><Relationship Id="rId5" Type="http://schemas.openxmlformats.org/officeDocument/2006/relationships/image" Target="../media/image184.wmf"/><Relationship Id="rId4" Type="http://schemas.openxmlformats.org/officeDocument/2006/relationships/image" Target="../media/image188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wmf"/><Relationship Id="rId1" Type="http://schemas.openxmlformats.org/officeDocument/2006/relationships/image" Target="../media/image212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4.w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8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1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7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2021-03-08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91fe359e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591fe359e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5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89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55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40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4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91fe359e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91fe359e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532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89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620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14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7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49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91fe359e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91fe359e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Add generation inverse ALI et cycleGAN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669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578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8adba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8adba4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5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91fe359e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91fe359e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Add generation inverse ALI et cycleGAN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277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91fe359e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91fe359e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Add generation inverse ALI et cycleGAN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232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91fe359e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91fe359e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Add generation inverse ALI et cycleGAN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908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3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6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9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23222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23222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65050" y="1206245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81000" rtl="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595308" y="6422597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fr-CA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807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‹#›</a:t>
            </a:fld>
            <a:endParaRPr lang="fr-CA" dirty="0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492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493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8.bin"/><Relationship Id="rId26" Type="http://schemas.openxmlformats.org/officeDocument/2006/relationships/image" Target="../media/image31.wmf"/><Relationship Id="rId3" Type="http://schemas.openxmlformats.org/officeDocument/2006/relationships/image" Target="../media/image32.pn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23.bin"/><Relationship Id="rId5" Type="http://schemas.openxmlformats.org/officeDocument/2006/relationships/image" Target="../media/image24.wmf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6.bin"/><Relationship Id="rId10" Type="http://schemas.openxmlformats.org/officeDocument/2006/relationships/image" Target="../media/image33.png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image" Target="../media/image28.wmf"/><Relationship Id="rId22" Type="http://schemas.openxmlformats.org/officeDocument/2006/relationships/image" Target="../media/image30.wmf"/><Relationship Id="rId27" Type="http://schemas.openxmlformats.org/officeDocument/2006/relationships/oleObject" Target="../embeddings/oleObject25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oleObject" Target="../embeddings/oleObject11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9.bin"/><Relationship Id="rId24" Type="http://schemas.openxmlformats.org/officeDocument/2006/relationships/oleObject" Target="../embeddings/oleObject38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7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8.bin"/><Relationship Id="rId14" Type="http://schemas.openxmlformats.org/officeDocument/2006/relationships/oleObject" Target="../embeddings/oleObject31.bin"/><Relationship Id="rId22" Type="http://schemas.openxmlformats.org/officeDocument/2006/relationships/image" Target="../media/image31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tmp"/><Relationship Id="rId2" Type="http://schemas.openxmlformats.org/officeDocument/2006/relationships/image" Target="../media/image231.tmp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494.bin"/><Relationship Id="rId4" Type="http://schemas.openxmlformats.org/officeDocument/2006/relationships/image" Target="../media/image230.tmp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495.bin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497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496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3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499.bin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49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1.wmf"/><Relationship Id="rId26" Type="http://schemas.openxmlformats.org/officeDocument/2006/relationships/image" Target="../media/image45.wmf"/><Relationship Id="rId39" Type="http://schemas.openxmlformats.org/officeDocument/2006/relationships/oleObject" Target="../embeddings/oleObject59.bin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50.bin"/><Relationship Id="rId34" Type="http://schemas.openxmlformats.org/officeDocument/2006/relationships/image" Target="../media/image49.wmf"/><Relationship Id="rId42" Type="http://schemas.openxmlformats.org/officeDocument/2006/relationships/image" Target="../media/image53.wmf"/><Relationship Id="rId47" Type="http://schemas.openxmlformats.org/officeDocument/2006/relationships/oleObject" Target="../embeddings/oleObject63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33" Type="http://schemas.openxmlformats.org/officeDocument/2006/relationships/oleObject" Target="../embeddings/oleObject56.bin"/><Relationship Id="rId38" Type="http://schemas.openxmlformats.org/officeDocument/2006/relationships/image" Target="../media/image51.wmf"/><Relationship Id="rId46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oleObject" Target="../embeddings/oleObject54.bin"/><Relationship Id="rId41" Type="http://schemas.openxmlformats.org/officeDocument/2006/relationships/oleObject" Target="../embeddings/oleObject60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44.wmf"/><Relationship Id="rId32" Type="http://schemas.openxmlformats.org/officeDocument/2006/relationships/image" Target="../media/image48.wmf"/><Relationship Id="rId37" Type="http://schemas.openxmlformats.org/officeDocument/2006/relationships/oleObject" Target="../embeddings/oleObject58.bin"/><Relationship Id="rId40" Type="http://schemas.openxmlformats.org/officeDocument/2006/relationships/image" Target="../media/image52.wmf"/><Relationship Id="rId45" Type="http://schemas.openxmlformats.org/officeDocument/2006/relationships/oleObject" Target="../embeddings/oleObject62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46.wmf"/><Relationship Id="rId36" Type="http://schemas.openxmlformats.org/officeDocument/2006/relationships/image" Target="../media/image50.wmf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49.bin"/><Relationship Id="rId31" Type="http://schemas.openxmlformats.org/officeDocument/2006/relationships/oleObject" Target="../embeddings/oleObject55.bin"/><Relationship Id="rId44" Type="http://schemas.openxmlformats.org/officeDocument/2006/relationships/image" Target="../media/image54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oleObject" Target="../embeddings/oleObject53.bin"/><Relationship Id="rId30" Type="http://schemas.openxmlformats.org/officeDocument/2006/relationships/image" Target="../media/image47.wmf"/><Relationship Id="rId35" Type="http://schemas.openxmlformats.org/officeDocument/2006/relationships/oleObject" Target="../embeddings/oleObject57.bin"/><Relationship Id="rId43" Type="http://schemas.openxmlformats.org/officeDocument/2006/relationships/oleObject" Target="../embeddings/oleObject61.bin"/><Relationship Id="rId48" Type="http://schemas.openxmlformats.org/officeDocument/2006/relationships/image" Target="../media/image56.w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3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501.bin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500.bin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64.wmf"/><Relationship Id="rId3" Type="http://schemas.openxmlformats.org/officeDocument/2006/relationships/oleObject" Target="../embeddings/oleObject64.bin"/><Relationship Id="rId21" Type="http://schemas.openxmlformats.org/officeDocument/2006/relationships/oleObject" Target="../embeddings/oleObject73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20" Type="http://schemas.openxmlformats.org/officeDocument/2006/relationships/image" Target="../media/image65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67.w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2.wmf"/><Relationship Id="rId22" Type="http://schemas.openxmlformats.org/officeDocument/2006/relationships/image" Target="../media/image6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8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.bin"/><Relationship Id="rId18" Type="http://schemas.openxmlformats.org/officeDocument/2006/relationships/image" Target="../media/image30.wmf"/><Relationship Id="rId26" Type="http://schemas.openxmlformats.org/officeDocument/2006/relationships/image" Target="../media/image73.wmf"/><Relationship Id="rId39" Type="http://schemas.openxmlformats.org/officeDocument/2006/relationships/oleObject" Target="../embeddings/oleObject97.bin"/><Relationship Id="rId21" Type="http://schemas.openxmlformats.org/officeDocument/2006/relationships/oleObject" Target="../embeddings/oleObject88.bin"/><Relationship Id="rId34" Type="http://schemas.openxmlformats.org/officeDocument/2006/relationships/image" Target="../media/image25.wmf"/><Relationship Id="rId42" Type="http://schemas.openxmlformats.org/officeDocument/2006/relationships/oleObject" Target="../embeddings/oleObject100.bin"/><Relationship Id="rId47" Type="http://schemas.openxmlformats.org/officeDocument/2006/relationships/oleObject" Target="../embeddings/oleObject105.bin"/><Relationship Id="rId50" Type="http://schemas.openxmlformats.org/officeDocument/2006/relationships/oleObject" Target="../embeddings/oleObject107.bin"/><Relationship Id="rId55" Type="http://schemas.openxmlformats.org/officeDocument/2006/relationships/image" Target="../media/image81.wmf"/><Relationship Id="rId63" Type="http://schemas.openxmlformats.org/officeDocument/2006/relationships/image" Target="../media/image85.wmf"/><Relationship Id="rId68" Type="http://schemas.openxmlformats.org/officeDocument/2006/relationships/oleObject" Target="../embeddings/oleObject116.bin"/><Relationship Id="rId7" Type="http://schemas.openxmlformats.org/officeDocument/2006/relationships/oleObject" Target="../embeddings/oleObject78.bin"/><Relationship Id="rId71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9" Type="http://schemas.openxmlformats.org/officeDocument/2006/relationships/oleObject" Target="../embeddings/oleObject93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72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96.bin"/><Relationship Id="rId40" Type="http://schemas.openxmlformats.org/officeDocument/2006/relationships/oleObject" Target="../embeddings/oleObject98.bin"/><Relationship Id="rId45" Type="http://schemas.openxmlformats.org/officeDocument/2006/relationships/oleObject" Target="../embeddings/oleObject103.bin"/><Relationship Id="rId53" Type="http://schemas.openxmlformats.org/officeDocument/2006/relationships/image" Target="../media/image80.wmf"/><Relationship Id="rId58" Type="http://schemas.openxmlformats.org/officeDocument/2006/relationships/oleObject" Target="../embeddings/oleObject111.bin"/><Relationship Id="rId66" Type="http://schemas.openxmlformats.org/officeDocument/2006/relationships/oleObject" Target="../embeddings/oleObject115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74.wmf"/><Relationship Id="rId36" Type="http://schemas.openxmlformats.org/officeDocument/2006/relationships/image" Target="../media/image76.wmf"/><Relationship Id="rId49" Type="http://schemas.openxmlformats.org/officeDocument/2006/relationships/image" Target="../media/image78.wmf"/><Relationship Id="rId57" Type="http://schemas.openxmlformats.org/officeDocument/2006/relationships/image" Target="../media/image82.wmf"/><Relationship Id="rId61" Type="http://schemas.openxmlformats.org/officeDocument/2006/relationships/image" Target="../media/image84.wmf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86.bin"/><Relationship Id="rId31" Type="http://schemas.openxmlformats.org/officeDocument/2006/relationships/oleObject" Target="../embeddings/oleObject11.bin"/><Relationship Id="rId44" Type="http://schemas.openxmlformats.org/officeDocument/2006/relationships/oleObject" Target="../embeddings/oleObject102.bin"/><Relationship Id="rId52" Type="http://schemas.openxmlformats.org/officeDocument/2006/relationships/oleObject" Target="../embeddings/oleObject108.bin"/><Relationship Id="rId60" Type="http://schemas.openxmlformats.org/officeDocument/2006/relationships/oleObject" Target="../embeddings/oleObject112.bin"/><Relationship Id="rId65" Type="http://schemas.openxmlformats.org/officeDocument/2006/relationships/image" Target="../media/image8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9.bin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75.wmf"/><Relationship Id="rId35" Type="http://schemas.openxmlformats.org/officeDocument/2006/relationships/oleObject" Target="../embeddings/oleObject95.bin"/><Relationship Id="rId43" Type="http://schemas.openxmlformats.org/officeDocument/2006/relationships/oleObject" Target="../embeddings/oleObject101.bin"/><Relationship Id="rId48" Type="http://schemas.openxmlformats.org/officeDocument/2006/relationships/oleObject" Target="../embeddings/oleObject106.bin"/><Relationship Id="rId56" Type="http://schemas.openxmlformats.org/officeDocument/2006/relationships/oleObject" Target="../embeddings/oleObject110.bin"/><Relationship Id="rId64" Type="http://schemas.openxmlformats.org/officeDocument/2006/relationships/oleObject" Target="../embeddings/oleObject114.bin"/><Relationship Id="rId69" Type="http://schemas.openxmlformats.org/officeDocument/2006/relationships/image" Target="../media/image88.wmf"/><Relationship Id="rId8" Type="http://schemas.openxmlformats.org/officeDocument/2006/relationships/image" Target="../media/image71.wmf"/><Relationship Id="rId51" Type="http://schemas.openxmlformats.org/officeDocument/2006/relationships/image" Target="../media/image79.wmf"/><Relationship Id="rId3" Type="http://schemas.openxmlformats.org/officeDocument/2006/relationships/oleObject" Target="../embeddings/oleObject76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4.bin"/><Relationship Id="rId38" Type="http://schemas.openxmlformats.org/officeDocument/2006/relationships/image" Target="../media/image77.wmf"/><Relationship Id="rId46" Type="http://schemas.openxmlformats.org/officeDocument/2006/relationships/oleObject" Target="../embeddings/oleObject104.bin"/><Relationship Id="rId59" Type="http://schemas.openxmlformats.org/officeDocument/2006/relationships/image" Target="../media/image83.wmf"/><Relationship Id="rId67" Type="http://schemas.openxmlformats.org/officeDocument/2006/relationships/image" Target="../media/image87.wmf"/><Relationship Id="rId20" Type="http://schemas.openxmlformats.org/officeDocument/2006/relationships/oleObject" Target="../embeddings/oleObject87.bin"/><Relationship Id="rId41" Type="http://schemas.openxmlformats.org/officeDocument/2006/relationships/oleObject" Target="../embeddings/oleObject99.bin"/><Relationship Id="rId54" Type="http://schemas.openxmlformats.org/officeDocument/2006/relationships/oleObject" Target="../embeddings/oleObject109.bin"/><Relationship Id="rId62" Type="http://schemas.openxmlformats.org/officeDocument/2006/relationships/oleObject" Target="../embeddings/oleObject113.bin"/><Relationship Id="rId70" Type="http://schemas.openxmlformats.org/officeDocument/2006/relationships/oleObject" Target="../embeddings/oleObject117.bin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.bin"/><Relationship Id="rId18" Type="http://schemas.openxmlformats.org/officeDocument/2006/relationships/image" Target="../media/image30.wmf"/><Relationship Id="rId26" Type="http://schemas.openxmlformats.org/officeDocument/2006/relationships/image" Target="../media/image73.wmf"/><Relationship Id="rId39" Type="http://schemas.openxmlformats.org/officeDocument/2006/relationships/oleObject" Target="../embeddings/oleObject97.bin"/><Relationship Id="rId21" Type="http://schemas.openxmlformats.org/officeDocument/2006/relationships/oleObject" Target="../embeddings/oleObject88.bin"/><Relationship Id="rId34" Type="http://schemas.openxmlformats.org/officeDocument/2006/relationships/image" Target="../media/image25.wmf"/><Relationship Id="rId42" Type="http://schemas.openxmlformats.org/officeDocument/2006/relationships/oleObject" Target="../embeddings/oleObject100.bin"/><Relationship Id="rId47" Type="http://schemas.openxmlformats.org/officeDocument/2006/relationships/oleObject" Target="../embeddings/oleObject105.bin"/><Relationship Id="rId50" Type="http://schemas.openxmlformats.org/officeDocument/2006/relationships/oleObject" Target="../embeddings/oleObject119.bin"/><Relationship Id="rId55" Type="http://schemas.openxmlformats.org/officeDocument/2006/relationships/image" Target="../media/image81.wmf"/><Relationship Id="rId63" Type="http://schemas.openxmlformats.org/officeDocument/2006/relationships/image" Target="../media/image85.wmf"/><Relationship Id="rId68" Type="http://schemas.openxmlformats.org/officeDocument/2006/relationships/oleObject" Target="../embeddings/oleObject128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9" Type="http://schemas.openxmlformats.org/officeDocument/2006/relationships/oleObject" Target="../embeddings/oleObject9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72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96.bin"/><Relationship Id="rId40" Type="http://schemas.openxmlformats.org/officeDocument/2006/relationships/oleObject" Target="../embeddings/oleObject98.bin"/><Relationship Id="rId45" Type="http://schemas.openxmlformats.org/officeDocument/2006/relationships/oleObject" Target="../embeddings/oleObject103.bin"/><Relationship Id="rId53" Type="http://schemas.openxmlformats.org/officeDocument/2006/relationships/image" Target="../media/image80.wmf"/><Relationship Id="rId58" Type="http://schemas.openxmlformats.org/officeDocument/2006/relationships/oleObject" Target="../embeddings/oleObject123.bin"/><Relationship Id="rId66" Type="http://schemas.openxmlformats.org/officeDocument/2006/relationships/oleObject" Target="../embeddings/oleObject127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74.wmf"/><Relationship Id="rId36" Type="http://schemas.openxmlformats.org/officeDocument/2006/relationships/image" Target="../media/image76.wmf"/><Relationship Id="rId49" Type="http://schemas.openxmlformats.org/officeDocument/2006/relationships/image" Target="../media/image78.wmf"/><Relationship Id="rId57" Type="http://schemas.openxmlformats.org/officeDocument/2006/relationships/image" Target="../media/image82.wmf"/><Relationship Id="rId61" Type="http://schemas.openxmlformats.org/officeDocument/2006/relationships/image" Target="../media/image84.wmf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86.bin"/><Relationship Id="rId31" Type="http://schemas.openxmlformats.org/officeDocument/2006/relationships/oleObject" Target="../embeddings/oleObject11.bin"/><Relationship Id="rId44" Type="http://schemas.openxmlformats.org/officeDocument/2006/relationships/oleObject" Target="../embeddings/oleObject102.bin"/><Relationship Id="rId52" Type="http://schemas.openxmlformats.org/officeDocument/2006/relationships/oleObject" Target="../embeddings/oleObject120.bin"/><Relationship Id="rId60" Type="http://schemas.openxmlformats.org/officeDocument/2006/relationships/oleObject" Target="../embeddings/oleObject124.bin"/><Relationship Id="rId65" Type="http://schemas.openxmlformats.org/officeDocument/2006/relationships/image" Target="../media/image8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9.bin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75.wmf"/><Relationship Id="rId35" Type="http://schemas.openxmlformats.org/officeDocument/2006/relationships/oleObject" Target="../embeddings/oleObject95.bin"/><Relationship Id="rId43" Type="http://schemas.openxmlformats.org/officeDocument/2006/relationships/oleObject" Target="../embeddings/oleObject101.bin"/><Relationship Id="rId48" Type="http://schemas.openxmlformats.org/officeDocument/2006/relationships/oleObject" Target="../embeddings/oleObject118.bin"/><Relationship Id="rId56" Type="http://schemas.openxmlformats.org/officeDocument/2006/relationships/oleObject" Target="../embeddings/oleObject122.bin"/><Relationship Id="rId64" Type="http://schemas.openxmlformats.org/officeDocument/2006/relationships/oleObject" Target="../embeddings/oleObject126.bin"/><Relationship Id="rId69" Type="http://schemas.openxmlformats.org/officeDocument/2006/relationships/image" Target="../media/image90.wmf"/><Relationship Id="rId8" Type="http://schemas.openxmlformats.org/officeDocument/2006/relationships/image" Target="../media/image26.wmf"/><Relationship Id="rId51" Type="http://schemas.openxmlformats.org/officeDocument/2006/relationships/image" Target="../media/image79.wmf"/><Relationship Id="rId3" Type="http://schemas.openxmlformats.org/officeDocument/2006/relationships/oleObject" Target="../embeddings/oleObject76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4.bin"/><Relationship Id="rId38" Type="http://schemas.openxmlformats.org/officeDocument/2006/relationships/image" Target="../media/image77.wmf"/><Relationship Id="rId46" Type="http://schemas.openxmlformats.org/officeDocument/2006/relationships/oleObject" Target="../embeddings/oleObject104.bin"/><Relationship Id="rId59" Type="http://schemas.openxmlformats.org/officeDocument/2006/relationships/image" Target="../media/image83.wmf"/><Relationship Id="rId67" Type="http://schemas.openxmlformats.org/officeDocument/2006/relationships/image" Target="../media/image87.wmf"/><Relationship Id="rId20" Type="http://schemas.openxmlformats.org/officeDocument/2006/relationships/oleObject" Target="../embeddings/oleObject87.bin"/><Relationship Id="rId41" Type="http://schemas.openxmlformats.org/officeDocument/2006/relationships/oleObject" Target="../embeddings/oleObject99.bin"/><Relationship Id="rId54" Type="http://schemas.openxmlformats.org/officeDocument/2006/relationships/oleObject" Target="../embeddings/oleObject121.bin"/><Relationship Id="rId62" Type="http://schemas.openxmlformats.org/officeDocument/2006/relationships/oleObject" Target="../embeddings/oleObject125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.bin"/><Relationship Id="rId18" Type="http://schemas.openxmlformats.org/officeDocument/2006/relationships/image" Target="../media/image30.wmf"/><Relationship Id="rId26" Type="http://schemas.openxmlformats.org/officeDocument/2006/relationships/image" Target="../media/image73.wmf"/><Relationship Id="rId39" Type="http://schemas.openxmlformats.org/officeDocument/2006/relationships/oleObject" Target="../embeddings/oleObject97.bin"/><Relationship Id="rId21" Type="http://schemas.openxmlformats.org/officeDocument/2006/relationships/oleObject" Target="../embeddings/oleObject88.bin"/><Relationship Id="rId34" Type="http://schemas.openxmlformats.org/officeDocument/2006/relationships/image" Target="../media/image25.wmf"/><Relationship Id="rId42" Type="http://schemas.openxmlformats.org/officeDocument/2006/relationships/oleObject" Target="../embeddings/oleObject100.bin"/><Relationship Id="rId47" Type="http://schemas.openxmlformats.org/officeDocument/2006/relationships/oleObject" Target="../embeddings/oleObject105.bin"/><Relationship Id="rId50" Type="http://schemas.openxmlformats.org/officeDocument/2006/relationships/oleObject" Target="../embeddings/oleObject119.bin"/><Relationship Id="rId55" Type="http://schemas.openxmlformats.org/officeDocument/2006/relationships/image" Target="../media/image81.wmf"/><Relationship Id="rId63" Type="http://schemas.openxmlformats.org/officeDocument/2006/relationships/image" Target="../media/image85.wmf"/><Relationship Id="rId68" Type="http://schemas.openxmlformats.org/officeDocument/2006/relationships/oleObject" Target="../embeddings/oleObject128.bin"/><Relationship Id="rId7" Type="http://schemas.openxmlformats.org/officeDocument/2006/relationships/oleObject" Target="../embeddings/oleObject13.bin"/><Relationship Id="rId71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9" Type="http://schemas.openxmlformats.org/officeDocument/2006/relationships/oleObject" Target="../embeddings/oleObject93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72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96.bin"/><Relationship Id="rId40" Type="http://schemas.openxmlformats.org/officeDocument/2006/relationships/oleObject" Target="../embeddings/oleObject98.bin"/><Relationship Id="rId45" Type="http://schemas.openxmlformats.org/officeDocument/2006/relationships/oleObject" Target="../embeddings/oleObject103.bin"/><Relationship Id="rId53" Type="http://schemas.openxmlformats.org/officeDocument/2006/relationships/image" Target="../media/image80.wmf"/><Relationship Id="rId58" Type="http://schemas.openxmlformats.org/officeDocument/2006/relationships/oleObject" Target="../embeddings/oleObject123.bin"/><Relationship Id="rId66" Type="http://schemas.openxmlformats.org/officeDocument/2006/relationships/oleObject" Target="../embeddings/oleObject127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74.wmf"/><Relationship Id="rId36" Type="http://schemas.openxmlformats.org/officeDocument/2006/relationships/image" Target="../media/image76.wmf"/><Relationship Id="rId49" Type="http://schemas.openxmlformats.org/officeDocument/2006/relationships/image" Target="../media/image78.wmf"/><Relationship Id="rId57" Type="http://schemas.openxmlformats.org/officeDocument/2006/relationships/image" Target="../media/image82.wmf"/><Relationship Id="rId61" Type="http://schemas.openxmlformats.org/officeDocument/2006/relationships/image" Target="../media/image84.wmf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86.bin"/><Relationship Id="rId31" Type="http://schemas.openxmlformats.org/officeDocument/2006/relationships/oleObject" Target="../embeddings/oleObject11.bin"/><Relationship Id="rId44" Type="http://schemas.openxmlformats.org/officeDocument/2006/relationships/oleObject" Target="../embeddings/oleObject102.bin"/><Relationship Id="rId52" Type="http://schemas.openxmlformats.org/officeDocument/2006/relationships/oleObject" Target="../embeddings/oleObject120.bin"/><Relationship Id="rId60" Type="http://schemas.openxmlformats.org/officeDocument/2006/relationships/oleObject" Target="../embeddings/oleObject124.bin"/><Relationship Id="rId65" Type="http://schemas.openxmlformats.org/officeDocument/2006/relationships/image" Target="../media/image8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9.bin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75.wmf"/><Relationship Id="rId35" Type="http://schemas.openxmlformats.org/officeDocument/2006/relationships/oleObject" Target="../embeddings/oleObject95.bin"/><Relationship Id="rId43" Type="http://schemas.openxmlformats.org/officeDocument/2006/relationships/oleObject" Target="../embeddings/oleObject101.bin"/><Relationship Id="rId48" Type="http://schemas.openxmlformats.org/officeDocument/2006/relationships/oleObject" Target="../embeddings/oleObject118.bin"/><Relationship Id="rId56" Type="http://schemas.openxmlformats.org/officeDocument/2006/relationships/oleObject" Target="../embeddings/oleObject122.bin"/><Relationship Id="rId64" Type="http://schemas.openxmlformats.org/officeDocument/2006/relationships/oleObject" Target="../embeddings/oleObject126.bin"/><Relationship Id="rId69" Type="http://schemas.openxmlformats.org/officeDocument/2006/relationships/image" Target="../media/image90.wmf"/><Relationship Id="rId8" Type="http://schemas.openxmlformats.org/officeDocument/2006/relationships/image" Target="../media/image26.wmf"/><Relationship Id="rId51" Type="http://schemas.openxmlformats.org/officeDocument/2006/relationships/image" Target="../media/image79.wmf"/><Relationship Id="rId3" Type="http://schemas.openxmlformats.org/officeDocument/2006/relationships/oleObject" Target="../embeddings/oleObject76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4.bin"/><Relationship Id="rId38" Type="http://schemas.openxmlformats.org/officeDocument/2006/relationships/image" Target="../media/image77.wmf"/><Relationship Id="rId46" Type="http://schemas.openxmlformats.org/officeDocument/2006/relationships/oleObject" Target="../embeddings/oleObject104.bin"/><Relationship Id="rId59" Type="http://schemas.openxmlformats.org/officeDocument/2006/relationships/image" Target="../media/image83.wmf"/><Relationship Id="rId67" Type="http://schemas.openxmlformats.org/officeDocument/2006/relationships/image" Target="../media/image87.wmf"/><Relationship Id="rId20" Type="http://schemas.openxmlformats.org/officeDocument/2006/relationships/oleObject" Target="../embeddings/oleObject87.bin"/><Relationship Id="rId41" Type="http://schemas.openxmlformats.org/officeDocument/2006/relationships/oleObject" Target="../embeddings/oleObject99.bin"/><Relationship Id="rId54" Type="http://schemas.openxmlformats.org/officeDocument/2006/relationships/oleObject" Target="../embeddings/oleObject121.bin"/><Relationship Id="rId62" Type="http://schemas.openxmlformats.org/officeDocument/2006/relationships/oleObject" Target="../embeddings/oleObject125.bin"/><Relationship Id="rId70" Type="http://schemas.openxmlformats.org/officeDocument/2006/relationships/oleObject" Target="../embeddings/oleObject12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3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96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3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9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9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9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9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5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5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62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169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02.wmf"/><Relationship Id="rId17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oleObject" Target="../embeddings/oleObject170.bin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10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74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47" Type="http://schemas.openxmlformats.org/officeDocument/2006/relationships/oleObject" Target="../embeddings/oleObject177.bin"/><Relationship Id="rId50" Type="http://schemas.openxmlformats.org/officeDocument/2006/relationships/image" Target="../media/image111.wmf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76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49" Type="http://schemas.openxmlformats.org/officeDocument/2006/relationships/oleObject" Target="../embeddings/oleObject178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Relationship Id="rId48" Type="http://schemas.openxmlformats.org/officeDocument/2006/relationships/image" Target="../media/image110.wmf"/><Relationship Id="rId8" Type="http://schemas.openxmlformats.org/officeDocument/2006/relationships/image" Target="../media/image108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47" Type="http://schemas.openxmlformats.org/officeDocument/2006/relationships/oleObject" Target="../embeddings/oleObject181.bin"/><Relationship Id="rId50" Type="http://schemas.openxmlformats.org/officeDocument/2006/relationships/image" Target="../media/image114.wmf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8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49" Type="http://schemas.openxmlformats.org/officeDocument/2006/relationships/oleObject" Target="../embeddings/oleObject182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Relationship Id="rId48" Type="http://schemas.openxmlformats.org/officeDocument/2006/relationships/image" Target="../media/image110.wmf"/><Relationship Id="rId8" Type="http://schemas.openxmlformats.org/officeDocument/2006/relationships/image" Target="../media/image11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47" Type="http://schemas.openxmlformats.org/officeDocument/2006/relationships/oleObject" Target="../embeddings/oleObject185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84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Relationship Id="rId48" Type="http://schemas.openxmlformats.org/officeDocument/2006/relationships/image" Target="../media/image11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47" Type="http://schemas.openxmlformats.org/officeDocument/2006/relationships/oleObject" Target="../embeddings/oleObject188.bin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87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Relationship Id="rId48" Type="http://schemas.openxmlformats.org/officeDocument/2006/relationships/image" Target="../media/image11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47" Type="http://schemas.openxmlformats.org/officeDocument/2006/relationships/oleObject" Target="../embeddings/oleObject191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9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Relationship Id="rId48" Type="http://schemas.openxmlformats.org/officeDocument/2006/relationships/image" Target="../media/image11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4.wmf"/><Relationship Id="rId26" Type="http://schemas.openxmlformats.org/officeDocument/2006/relationships/image" Target="../media/image78.wmf"/><Relationship Id="rId39" Type="http://schemas.openxmlformats.org/officeDocument/2006/relationships/oleObject" Target="../embeddings/oleObject113.bin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95.bin"/><Relationship Id="rId34" Type="http://schemas.openxmlformats.org/officeDocument/2006/relationships/image" Target="../media/image82.wmf"/><Relationship Id="rId42" Type="http://schemas.openxmlformats.org/officeDocument/2006/relationships/image" Target="../media/image86.wmf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84.wmf"/><Relationship Id="rId46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85.wmf"/><Relationship Id="rId45" Type="http://schemas.openxmlformats.org/officeDocument/2006/relationships/oleObject" Target="../embeddings/oleObject193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9.wmf"/><Relationship Id="rId36" Type="http://schemas.openxmlformats.org/officeDocument/2006/relationships/image" Target="../media/image83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4.bin"/><Relationship Id="rId31" Type="http://schemas.openxmlformats.org/officeDocument/2006/relationships/oleObject" Target="../embeddings/oleObject109.bin"/><Relationship Id="rId44" Type="http://schemas.openxmlformats.org/officeDocument/2006/relationships/image" Target="../media/image8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4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80.wmf"/><Relationship Id="rId35" Type="http://schemas.openxmlformats.org/officeDocument/2006/relationships/oleObject" Target="../embeddings/oleObject111.bin"/><Relationship Id="rId43" Type="http://schemas.openxmlformats.org/officeDocument/2006/relationships/oleObject" Target="../embeddings/oleObject11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11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200.bin"/><Relationship Id="rId4" Type="http://schemas.openxmlformats.org/officeDocument/2006/relationships/image" Target="../media/image12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123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209.bin"/><Relationship Id="rId18" Type="http://schemas.openxmlformats.org/officeDocument/2006/relationships/oleObject" Target="../embeddings/oleObject212.bin"/><Relationship Id="rId3" Type="http://schemas.openxmlformats.org/officeDocument/2006/relationships/oleObject" Target="../embeddings/oleObject203.bin"/><Relationship Id="rId21" Type="http://schemas.openxmlformats.org/officeDocument/2006/relationships/oleObject" Target="../embeddings/oleObject214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7.wmf"/><Relationship Id="rId20" Type="http://schemas.openxmlformats.org/officeDocument/2006/relationships/oleObject" Target="../embeddings/oleObject213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4.bin"/><Relationship Id="rId15" Type="http://schemas.openxmlformats.org/officeDocument/2006/relationships/oleObject" Target="../embeddings/oleObject210.bin"/><Relationship Id="rId10" Type="http://schemas.openxmlformats.org/officeDocument/2006/relationships/oleObject" Target="../embeddings/oleObject207.bin"/><Relationship Id="rId19" Type="http://schemas.openxmlformats.org/officeDocument/2006/relationships/image" Target="../media/image102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118.wmf"/><Relationship Id="rId22" Type="http://schemas.openxmlformats.org/officeDocument/2006/relationships/image" Target="../media/image10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image" Target="../media/image102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6.wmf"/><Relationship Id="rId11" Type="http://schemas.openxmlformats.org/officeDocument/2006/relationships/image" Target="../media/image128.wmf"/><Relationship Id="rId5" Type="http://schemas.openxmlformats.org/officeDocument/2006/relationships/oleObject" Target="../embeddings/oleObject216.bin"/><Relationship Id="rId10" Type="http://schemas.openxmlformats.org/officeDocument/2006/relationships/oleObject" Target="../embeddings/oleObject219.bin"/><Relationship Id="rId4" Type="http://schemas.openxmlformats.org/officeDocument/2006/relationships/image" Target="../media/image99.wmf"/><Relationship Id="rId9" Type="http://schemas.openxmlformats.org/officeDocument/2006/relationships/oleObject" Target="../embeddings/oleObject21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226.bin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225.bin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118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10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232.bin"/><Relationship Id="rId18" Type="http://schemas.openxmlformats.org/officeDocument/2006/relationships/image" Target="../media/image131.wmf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12" Type="http://schemas.openxmlformats.org/officeDocument/2006/relationships/image" Target="../media/image130.wmf"/><Relationship Id="rId17" Type="http://schemas.openxmlformats.org/officeDocument/2006/relationships/oleObject" Target="../embeddings/oleObject2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231.bin"/><Relationship Id="rId5" Type="http://schemas.openxmlformats.org/officeDocument/2006/relationships/oleObject" Target="../embeddings/oleObject228.bin"/><Relationship Id="rId15" Type="http://schemas.openxmlformats.org/officeDocument/2006/relationships/oleObject" Target="../embeddings/oleObject233.bin"/><Relationship Id="rId10" Type="http://schemas.openxmlformats.org/officeDocument/2006/relationships/image" Target="../media/image126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230.bin"/><Relationship Id="rId14" Type="http://schemas.openxmlformats.org/officeDocument/2006/relationships/image" Target="../media/image11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240.bin"/><Relationship Id="rId18" Type="http://schemas.openxmlformats.org/officeDocument/2006/relationships/image" Target="../media/image103.wmf"/><Relationship Id="rId3" Type="http://schemas.openxmlformats.org/officeDocument/2006/relationships/oleObject" Target="../embeddings/oleObject235.bin"/><Relationship Id="rId21" Type="http://schemas.openxmlformats.org/officeDocument/2006/relationships/oleObject" Target="../embeddings/oleObject244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130.wmf"/><Relationship Id="rId17" Type="http://schemas.openxmlformats.org/officeDocument/2006/relationships/oleObject" Target="../embeddings/oleObject24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2.wmf"/><Relationship Id="rId20" Type="http://schemas.openxmlformats.org/officeDocument/2006/relationships/image" Target="../media/image133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239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10" Type="http://schemas.openxmlformats.org/officeDocument/2006/relationships/image" Target="../media/image126.wmf"/><Relationship Id="rId19" Type="http://schemas.openxmlformats.org/officeDocument/2006/relationships/oleObject" Target="../embeddings/oleObject243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118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245.bin"/><Relationship Id="rId21" Type="http://schemas.openxmlformats.org/officeDocument/2006/relationships/oleObject" Target="../embeddings/oleObject254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252.bin"/><Relationship Id="rId25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5.wmf"/><Relationship Id="rId20" Type="http://schemas.openxmlformats.org/officeDocument/2006/relationships/image" Target="../media/image137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49.bin"/><Relationship Id="rId24" Type="http://schemas.openxmlformats.org/officeDocument/2006/relationships/oleObject" Target="../embeddings/oleObject256.bin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130.wmf"/><Relationship Id="rId22" Type="http://schemas.openxmlformats.org/officeDocument/2006/relationships/image" Target="../media/image13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62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257.bin"/><Relationship Id="rId21" Type="http://schemas.openxmlformats.org/officeDocument/2006/relationships/oleObject" Target="../embeddings/oleObject266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2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wmf"/><Relationship Id="rId20" Type="http://schemas.openxmlformats.org/officeDocument/2006/relationships/image" Target="../media/image137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61.bin"/><Relationship Id="rId24" Type="http://schemas.openxmlformats.org/officeDocument/2006/relationships/image" Target="../media/image141.wmf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23" Type="http://schemas.openxmlformats.org/officeDocument/2006/relationships/oleObject" Target="../embeddings/oleObject267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265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130.wmf"/><Relationship Id="rId22" Type="http://schemas.openxmlformats.org/officeDocument/2006/relationships/image" Target="../media/image13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73.bin"/><Relationship Id="rId18" Type="http://schemas.openxmlformats.org/officeDocument/2006/relationships/image" Target="../media/image137.wmf"/><Relationship Id="rId26" Type="http://schemas.openxmlformats.org/officeDocument/2006/relationships/image" Target="../media/image145.wmf"/><Relationship Id="rId3" Type="http://schemas.openxmlformats.org/officeDocument/2006/relationships/oleObject" Target="../embeddings/oleObject268.bin"/><Relationship Id="rId21" Type="http://schemas.openxmlformats.org/officeDocument/2006/relationships/oleObject" Target="../embeddings/oleObject277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275.bin"/><Relationship Id="rId25" Type="http://schemas.openxmlformats.org/officeDocument/2006/relationships/oleObject" Target="../embeddings/oleObject27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wmf"/><Relationship Id="rId20" Type="http://schemas.openxmlformats.org/officeDocument/2006/relationships/image" Target="../media/image138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72.bin"/><Relationship Id="rId24" Type="http://schemas.openxmlformats.org/officeDocument/2006/relationships/image" Target="../media/image144.wmf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23" Type="http://schemas.openxmlformats.org/officeDocument/2006/relationships/oleObject" Target="../embeddings/oleObject278.bin"/><Relationship Id="rId28" Type="http://schemas.openxmlformats.org/officeDocument/2006/relationships/image" Target="../media/image146.wmf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276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142.wmf"/><Relationship Id="rId22" Type="http://schemas.openxmlformats.org/officeDocument/2006/relationships/image" Target="../media/image143.wmf"/><Relationship Id="rId27" Type="http://schemas.openxmlformats.org/officeDocument/2006/relationships/oleObject" Target="../embeddings/oleObject28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286.bin"/><Relationship Id="rId18" Type="http://schemas.openxmlformats.org/officeDocument/2006/relationships/image" Target="../media/image137.wmf"/><Relationship Id="rId26" Type="http://schemas.openxmlformats.org/officeDocument/2006/relationships/image" Target="../media/image144.wmf"/><Relationship Id="rId3" Type="http://schemas.openxmlformats.org/officeDocument/2006/relationships/oleObject" Target="../embeddings/oleObject281.bin"/><Relationship Id="rId21" Type="http://schemas.openxmlformats.org/officeDocument/2006/relationships/oleObject" Target="../embeddings/oleObject290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288.bin"/><Relationship Id="rId25" Type="http://schemas.openxmlformats.org/officeDocument/2006/relationships/oleObject" Target="../embeddings/oleObject2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wmf"/><Relationship Id="rId20" Type="http://schemas.openxmlformats.org/officeDocument/2006/relationships/image" Target="../media/image138.wmf"/><Relationship Id="rId29" Type="http://schemas.openxmlformats.org/officeDocument/2006/relationships/oleObject" Target="../embeddings/oleObject294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8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91.bin"/><Relationship Id="rId28" Type="http://schemas.openxmlformats.org/officeDocument/2006/relationships/image" Target="../media/image148.wmf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28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142.wmf"/><Relationship Id="rId22" Type="http://schemas.openxmlformats.org/officeDocument/2006/relationships/image" Target="../media/image147.wmf"/><Relationship Id="rId27" Type="http://schemas.openxmlformats.org/officeDocument/2006/relationships/oleObject" Target="../embeddings/oleObject293.bin"/><Relationship Id="rId30" Type="http://schemas.openxmlformats.org/officeDocument/2006/relationships/image" Target="../media/image149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300.bin"/><Relationship Id="rId18" Type="http://schemas.openxmlformats.org/officeDocument/2006/relationships/image" Target="../media/image137.wmf"/><Relationship Id="rId26" Type="http://schemas.openxmlformats.org/officeDocument/2006/relationships/image" Target="../media/image138.wmf"/><Relationship Id="rId3" Type="http://schemas.openxmlformats.org/officeDocument/2006/relationships/oleObject" Target="../embeddings/oleObject295.bin"/><Relationship Id="rId21" Type="http://schemas.openxmlformats.org/officeDocument/2006/relationships/oleObject" Target="../embeddings/oleObject304.bin"/><Relationship Id="rId7" Type="http://schemas.openxmlformats.org/officeDocument/2006/relationships/oleObject" Target="../embeddings/oleObject297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302.bin"/><Relationship Id="rId25" Type="http://schemas.openxmlformats.org/officeDocument/2006/relationships/oleObject" Target="../embeddings/oleObject30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wmf"/><Relationship Id="rId20" Type="http://schemas.openxmlformats.org/officeDocument/2006/relationships/image" Target="../media/image143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99.bin"/><Relationship Id="rId24" Type="http://schemas.openxmlformats.org/officeDocument/2006/relationships/image" Target="../media/image151.wmf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1.bin"/><Relationship Id="rId23" Type="http://schemas.openxmlformats.org/officeDocument/2006/relationships/oleObject" Target="../embeddings/oleObject305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303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298.bin"/><Relationship Id="rId14" Type="http://schemas.openxmlformats.org/officeDocument/2006/relationships/image" Target="../media/image142.wmf"/><Relationship Id="rId22" Type="http://schemas.openxmlformats.org/officeDocument/2006/relationships/image" Target="../media/image15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154.w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55.w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315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15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5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5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23.bin"/><Relationship Id="rId18" Type="http://schemas.openxmlformats.org/officeDocument/2006/relationships/image" Target="../media/image154.wmf"/><Relationship Id="rId3" Type="http://schemas.openxmlformats.org/officeDocument/2006/relationships/oleObject" Target="../embeddings/oleObject318.bin"/><Relationship Id="rId21" Type="http://schemas.openxmlformats.org/officeDocument/2006/relationships/oleObject" Target="../embeddings/oleObject327.bin"/><Relationship Id="rId7" Type="http://schemas.openxmlformats.org/officeDocument/2006/relationships/oleObject" Target="../embeddings/oleObject320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58.w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22.bin"/><Relationship Id="rId24" Type="http://schemas.openxmlformats.org/officeDocument/2006/relationships/image" Target="../media/image155.wmf"/><Relationship Id="rId5" Type="http://schemas.openxmlformats.org/officeDocument/2006/relationships/oleObject" Target="../embeddings/oleObject319.bin"/><Relationship Id="rId15" Type="http://schemas.openxmlformats.org/officeDocument/2006/relationships/oleObject" Target="../embeddings/oleObject324.bin"/><Relationship Id="rId23" Type="http://schemas.openxmlformats.org/officeDocument/2006/relationships/oleObject" Target="../embeddings/oleObject328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326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21.bin"/><Relationship Id="rId14" Type="http://schemas.openxmlformats.org/officeDocument/2006/relationships/image" Target="../media/image153.wmf"/><Relationship Id="rId22" Type="http://schemas.openxmlformats.org/officeDocument/2006/relationships/image" Target="../media/image15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16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36.bin"/><Relationship Id="rId18" Type="http://schemas.openxmlformats.org/officeDocument/2006/relationships/image" Target="../media/image154.wmf"/><Relationship Id="rId3" Type="http://schemas.openxmlformats.org/officeDocument/2006/relationships/oleObject" Target="../embeddings/oleObject331.bin"/><Relationship Id="rId21" Type="http://schemas.openxmlformats.org/officeDocument/2006/relationships/oleObject" Target="../embeddings/oleObject340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62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35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7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339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153.wmf"/><Relationship Id="rId22" Type="http://schemas.openxmlformats.org/officeDocument/2006/relationships/image" Target="../media/image15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46.bin"/><Relationship Id="rId18" Type="http://schemas.openxmlformats.org/officeDocument/2006/relationships/image" Target="../media/image154.wmf"/><Relationship Id="rId3" Type="http://schemas.openxmlformats.org/officeDocument/2006/relationships/oleObject" Target="../embeddings/oleObject341.bin"/><Relationship Id="rId21" Type="http://schemas.openxmlformats.org/officeDocument/2006/relationships/oleObject" Target="../embeddings/oleObject350.bin"/><Relationship Id="rId7" Type="http://schemas.openxmlformats.org/officeDocument/2006/relationships/oleObject" Target="../embeddings/oleObject343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3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8.wmf"/><Relationship Id="rId20" Type="http://schemas.openxmlformats.org/officeDocument/2006/relationships/image" Target="../media/image163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45.bin"/><Relationship Id="rId5" Type="http://schemas.openxmlformats.org/officeDocument/2006/relationships/oleObject" Target="../embeddings/oleObject342.bin"/><Relationship Id="rId15" Type="http://schemas.openxmlformats.org/officeDocument/2006/relationships/oleObject" Target="../embeddings/oleObject347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349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44.bin"/><Relationship Id="rId14" Type="http://schemas.openxmlformats.org/officeDocument/2006/relationships/image" Target="../media/image153.wmf"/><Relationship Id="rId22" Type="http://schemas.openxmlformats.org/officeDocument/2006/relationships/image" Target="../media/image155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351.bin"/><Relationship Id="rId7" Type="http://schemas.openxmlformats.org/officeDocument/2006/relationships/oleObject" Target="../embeddings/oleObject3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352.bin"/><Relationship Id="rId10" Type="http://schemas.openxmlformats.org/officeDocument/2006/relationships/image" Target="../media/image164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35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65.wmf"/><Relationship Id="rId3" Type="http://schemas.openxmlformats.org/officeDocument/2006/relationships/oleObject" Target="../embeddings/oleObject355.bin"/><Relationship Id="rId7" Type="http://schemas.openxmlformats.org/officeDocument/2006/relationships/oleObject" Target="../embeddings/oleObject357.bin"/><Relationship Id="rId12" Type="http://schemas.openxmlformats.org/officeDocument/2006/relationships/oleObject" Target="../embeddings/oleObject361.bin"/><Relationship Id="rId17" Type="http://schemas.openxmlformats.org/officeDocument/2006/relationships/image" Target="../media/image1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3.bin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360.bin"/><Relationship Id="rId5" Type="http://schemas.openxmlformats.org/officeDocument/2006/relationships/oleObject" Target="../embeddings/oleObject356.bin"/><Relationship Id="rId15" Type="http://schemas.openxmlformats.org/officeDocument/2006/relationships/image" Target="../media/image166.wmf"/><Relationship Id="rId10" Type="http://schemas.openxmlformats.org/officeDocument/2006/relationships/oleObject" Target="../embeddings/oleObject359.bin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358.bin"/><Relationship Id="rId14" Type="http://schemas.openxmlformats.org/officeDocument/2006/relationships/oleObject" Target="../embeddings/oleObject362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67.png"/><Relationship Id="rId7" Type="http://schemas.openxmlformats.org/officeDocument/2006/relationships/oleObject" Target="../embeddings/oleObject3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364.bin"/><Relationship Id="rId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367.bin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366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1.bin"/><Relationship Id="rId3" Type="http://schemas.openxmlformats.org/officeDocument/2006/relationships/oleObject" Target="../embeddings/oleObject368.bin"/><Relationship Id="rId7" Type="http://schemas.openxmlformats.org/officeDocument/2006/relationships/oleObject" Target="../embeddings/oleObject3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170.wmf"/><Relationship Id="rId9" Type="http://schemas.openxmlformats.org/officeDocument/2006/relationships/image" Target="../media/image172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17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7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376.bin"/><Relationship Id="rId4" Type="http://schemas.openxmlformats.org/officeDocument/2006/relationships/image" Target="../media/image176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382.bin"/><Relationship Id="rId18" Type="http://schemas.openxmlformats.org/officeDocument/2006/relationships/image" Target="../media/image181.wmf"/><Relationship Id="rId3" Type="http://schemas.openxmlformats.org/officeDocument/2006/relationships/oleObject" Target="../embeddings/oleObject377.bin"/><Relationship Id="rId7" Type="http://schemas.openxmlformats.org/officeDocument/2006/relationships/oleObject" Target="../embeddings/oleObject379.bin"/><Relationship Id="rId12" Type="http://schemas.openxmlformats.org/officeDocument/2006/relationships/image" Target="../media/image178.wmf"/><Relationship Id="rId17" Type="http://schemas.openxmlformats.org/officeDocument/2006/relationships/oleObject" Target="../embeddings/oleObject38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381.bin"/><Relationship Id="rId5" Type="http://schemas.openxmlformats.org/officeDocument/2006/relationships/oleObject" Target="../embeddings/oleObject378.bin"/><Relationship Id="rId15" Type="http://schemas.openxmlformats.org/officeDocument/2006/relationships/oleObject" Target="../embeddings/oleObject383.bin"/><Relationship Id="rId10" Type="http://schemas.openxmlformats.org/officeDocument/2006/relationships/image" Target="../media/image139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380.bin"/><Relationship Id="rId14" Type="http://schemas.openxmlformats.org/officeDocument/2006/relationships/image" Target="../media/image17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90.bin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387.bin"/><Relationship Id="rId12" Type="http://schemas.openxmlformats.org/officeDocument/2006/relationships/image" Target="../media/image1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89.bin"/><Relationship Id="rId5" Type="http://schemas.openxmlformats.org/officeDocument/2006/relationships/oleObject" Target="../embeddings/oleObject386.bin"/><Relationship Id="rId10" Type="http://schemas.openxmlformats.org/officeDocument/2006/relationships/image" Target="../media/image15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88.bin"/><Relationship Id="rId14" Type="http://schemas.openxmlformats.org/officeDocument/2006/relationships/image" Target="../media/image154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96.bin"/><Relationship Id="rId3" Type="http://schemas.openxmlformats.org/officeDocument/2006/relationships/oleObject" Target="../embeddings/oleObject391.bin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1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95.bin"/><Relationship Id="rId5" Type="http://schemas.openxmlformats.org/officeDocument/2006/relationships/oleObject" Target="../embeddings/oleObject392.bin"/><Relationship Id="rId10" Type="http://schemas.openxmlformats.org/officeDocument/2006/relationships/image" Target="../media/image15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394.bin"/><Relationship Id="rId14" Type="http://schemas.openxmlformats.org/officeDocument/2006/relationships/image" Target="../media/image15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397.bin"/><Relationship Id="rId7" Type="http://schemas.openxmlformats.org/officeDocument/2006/relationships/oleObject" Target="../embeddings/oleObject399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401.bin"/><Relationship Id="rId5" Type="http://schemas.openxmlformats.org/officeDocument/2006/relationships/oleObject" Target="../embeddings/oleObject398.bin"/><Relationship Id="rId10" Type="http://schemas.openxmlformats.org/officeDocument/2006/relationships/image" Target="../media/image184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400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402.bin"/><Relationship Id="rId7" Type="http://schemas.openxmlformats.org/officeDocument/2006/relationships/oleObject" Target="../embeddings/oleObject404.bin"/><Relationship Id="rId12" Type="http://schemas.openxmlformats.org/officeDocument/2006/relationships/image" Target="../media/image1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406.bin"/><Relationship Id="rId5" Type="http://schemas.openxmlformats.org/officeDocument/2006/relationships/oleObject" Target="../embeddings/oleObject403.bin"/><Relationship Id="rId10" Type="http://schemas.openxmlformats.org/officeDocument/2006/relationships/image" Target="../media/image138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405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412.bin"/><Relationship Id="rId3" Type="http://schemas.openxmlformats.org/officeDocument/2006/relationships/oleObject" Target="../embeddings/oleObject407.bin"/><Relationship Id="rId7" Type="http://schemas.openxmlformats.org/officeDocument/2006/relationships/oleObject" Target="../embeddings/oleObject409.bin"/><Relationship Id="rId12" Type="http://schemas.openxmlformats.org/officeDocument/2006/relationships/image" Target="../media/image18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4.w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411.bin"/><Relationship Id="rId5" Type="http://schemas.openxmlformats.org/officeDocument/2006/relationships/oleObject" Target="../embeddings/oleObject408.bin"/><Relationship Id="rId15" Type="http://schemas.openxmlformats.org/officeDocument/2006/relationships/oleObject" Target="../embeddings/oleObject413.bin"/><Relationship Id="rId10" Type="http://schemas.openxmlformats.org/officeDocument/2006/relationships/image" Target="../media/image186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410.bin"/><Relationship Id="rId14" Type="http://schemas.openxmlformats.org/officeDocument/2006/relationships/image" Target="../media/image18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419.bin"/><Relationship Id="rId18" Type="http://schemas.openxmlformats.org/officeDocument/2006/relationships/image" Target="../media/image189.wmf"/><Relationship Id="rId3" Type="http://schemas.openxmlformats.org/officeDocument/2006/relationships/oleObject" Target="../embeddings/oleObject414.bin"/><Relationship Id="rId7" Type="http://schemas.openxmlformats.org/officeDocument/2006/relationships/oleObject" Target="../embeddings/oleObject416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42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4.w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418.bin"/><Relationship Id="rId5" Type="http://schemas.openxmlformats.org/officeDocument/2006/relationships/oleObject" Target="../embeddings/oleObject415.bin"/><Relationship Id="rId15" Type="http://schemas.openxmlformats.org/officeDocument/2006/relationships/oleObject" Target="../embeddings/oleObject420.bin"/><Relationship Id="rId10" Type="http://schemas.openxmlformats.org/officeDocument/2006/relationships/image" Target="../media/image186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417.bin"/><Relationship Id="rId14" Type="http://schemas.openxmlformats.org/officeDocument/2006/relationships/image" Target="../media/image188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422.bin"/><Relationship Id="rId7" Type="http://schemas.openxmlformats.org/officeDocument/2006/relationships/oleObject" Target="../embeddings/oleObject424.bin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426.bin"/><Relationship Id="rId5" Type="http://schemas.openxmlformats.org/officeDocument/2006/relationships/oleObject" Target="../embeddings/oleObject423.bin"/><Relationship Id="rId10" Type="http://schemas.openxmlformats.org/officeDocument/2006/relationships/image" Target="../media/image190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425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427.bin"/><Relationship Id="rId7" Type="http://schemas.openxmlformats.org/officeDocument/2006/relationships/oleObject" Target="../embeddings/oleObject4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431.bin"/><Relationship Id="rId5" Type="http://schemas.openxmlformats.org/officeDocument/2006/relationships/oleObject" Target="../embeddings/oleObject428.bin"/><Relationship Id="rId10" Type="http://schemas.openxmlformats.org/officeDocument/2006/relationships/image" Target="../media/image189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430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432.bin"/><Relationship Id="rId7" Type="http://schemas.openxmlformats.org/officeDocument/2006/relationships/oleObject" Target="../embeddings/oleObject4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436.bin"/><Relationship Id="rId5" Type="http://schemas.openxmlformats.org/officeDocument/2006/relationships/oleObject" Target="../embeddings/oleObject433.bin"/><Relationship Id="rId10" Type="http://schemas.openxmlformats.org/officeDocument/2006/relationships/image" Target="../media/image189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435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9.bin"/><Relationship Id="rId18" Type="http://schemas.openxmlformats.org/officeDocument/2006/relationships/oleObject" Target="../embeddings/oleObject33.bin"/><Relationship Id="rId26" Type="http://schemas.openxmlformats.org/officeDocument/2006/relationships/oleObject" Target="../embeddings/oleObject38.bin"/><Relationship Id="rId3" Type="http://schemas.openxmlformats.org/officeDocument/2006/relationships/oleObject" Target="../embeddings/oleObject437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32.bin"/><Relationship Id="rId25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8.bin"/><Relationship Id="rId24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194.wmf"/><Relationship Id="rId10" Type="http://schemas.openxmlformats.org/officeDocument/2006/relationships/image" Target="../media/image193.w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438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36.bin"/><Relationship Id="rId27" Type="http://schemas.openxmlformats.org/officeDocument/2006/relationships/oleObject" Target="../embeddings/oleObject43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oleObject" Target="../embeddings/oleObject440.bin"/><Relationship Id="rId7" Type="http://schemas.openxmlformats.org/officeDocument/2006/relationships/oleObject" Target="../embeddings/oleObject4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441.bin"/><Relationship Id="rId10" Type="http://schemas.openxmlformats.org/officeDocument/2006/relationships/image" Target="../media/image197.wmf"/><Relationship Id="rId4" Type="http://schemas.openxmlformats.org/officeDocument/2006/relationships/image" Target="../media/image195.wmf"/><Relationship Id="rId9" Type="http://schemas.openxmlformats.org/officeDocument/2006/relationships/oleObject" Target="../embeddings/oleObject443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448.bin"/><Relationship Id="rId18" Type="http://schemas.openxmlformats.org/officeDocument/2006/relationships/image" Target="../media/image200.wmf"/><Relationship Id="rId3" Type="http://schemas.openxmlformats.org/officeDocument/2006/relationships/oleObject" Target="../embeddings/oleObject444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4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9.wmf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447.bin"/><Relationship Id="rId5" Type="http://schemas.openxmlformats.org/officeDocument/2006/relationships/oleObject" Target="../embeddings/oleObject445.bin"/><Relationship Id="rId15" Type="http://schemas.openxmlformats.org/officeDocument/2006/relationships/oleObject" Target="../embeddings/oleObject449.bin"/><Relationship Id="rId10" Type="http://schemas.openxmlformats.org/officeDocument/2006/relationships/image" Target="../media/image186.wmf"/><Relationship Id="rId19" Type="http://schemas.openxmlformats.org/officeDocument/2006/relationships/oleObject" Target="../embeddings/oleObject451.bin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446.bin"/><Relationship Id="rId14" Type="http://schemas.openxmlformats.org/officeDocument/2006/relationships/image" Target="../media/image188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456.bin"/><Relationship Id="rId18" Type="http://schemas.openxmlformats.org/officeDocument/2006/relationships/image" Target="../media/image203.wmf"/><Relationship Id="rId3" Type="http://schemas.openxmlformats.org/officeDocument/2006/relationships/oleObject" Target="../embeddings/oleObject452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4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9.wmf"/><Relationship Id="rId20" Type="http://schemas.openxmlformats.org/officeDocument/2006/relationships/image" Target="../media/image204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455.bin"/><Relationship Id="rId5" Type="http://schemas.openxmlformats.org/officeDocument/2006/relationships/oleObject" Target="../embeddings/oleObject453.bin"/><Relationship Id="rId15" Type="http://schemas.openxmlformats.org/officeDocument/2006/relationships/oleObject" Target="../embeddings/oleObject457.bin"/><Relationship Id="rId10" Type="http://schemas.openxmlformats.org/officeDocument/2006/relationships/image" Target="../media/image186.wmf"/><Relationship Id="rId19" Type="http://schemas.openxmlformats.org/officeDocument/2006/relationships/oleObject" Target="../embeddings/oleObject459.bin"/><Relationship Id="rId4" Type="http://schemas.openxmlformats.org/officeDocument/2006/relationships/image" Target="../media/image202.wmf"/><Relationship Id="rId9" Type="http://schemas.openxmlformats.org/officeDocument/2006/relationships/oleObject" Target="../embeddings/oleObject454.bin"/><Relationship Id="rId14" Type="http://schemas.openxmlformats.org/officeDocument/2006/relationships/image" Target="../media/image188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461.bin"/><Relationship Id="rId4" Type="http://schemas.openxmlformats.org/officeDocument/2006/relationships/image" Target="../media/image205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3" Type="http://schemas.openxmlformats.org/officeDocument/2006/relationships/oleObject" Target="../embeddings/oleObject462.bin"/><Relationship Id="rId7" Type="http://schemas.openxmlformats.org/officeDocument/2006/relationships/oleObject" Target="../embeddings/oleObject4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463.bin"/><Relationship Id="rId10" Type="http://schemas.openxmlformats.org/officeDocument/2006/relationships/image" Target="../media/image209.wmf"/><Relationship Id="rId4" Type="http://schemas.openxmlformats.org/officeDocument/2006/relationships/image" Target="../media/image207.wmf"/><Relationship Id="rId9" Type="http://schemas.openxmlformats.org/officeDocument/2006/relationships/oleObject" Target="../embeddings/oleObject46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467.bin"/><Relationship Id="rId4" Type="http://schemas.openxmlformats.org/officeDocument/2006/relationships/image" Target="../media/image20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469.bin"/><Relationship Id="rId4" Type="http://schemas.openxmlformats.org/officeDocument/2006/relationships/image" Target="../media/image211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475.bin"/><Relationship Id="rId18" Type="http://schemas.openxmlformats.org/officeDocument/2006/relationships/image" Target="../media/image189.wmf"/><Relationship Id="rId3" Type="http://schemas.openxmlformats.org/officeDocument/2006/relationships/oleObject" Target="../embeddings/oleObject470.bin"/><Relationship Id="rId7" Type="http://schemas.openxmlformats.org/officeDocument/2006/relationships/oleObject" Target="../embeddings/oleObject472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47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4.w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474.bin"/><Relationship Id="rId5" Type="http://schemas.openxmlformats.org/officeDocument/2006/relationships/oleObject" Target="../embeddings/oleObject471.bin"/><Relationship Id="rId15" Type="http://schemas.openxmlformats.org/officeDocument/2006/relationships/oleObject" Target="../embeddings/oleObject476.bin"/><Relationship Id="rId10" Type="http://schemas.openxmlformats.org/officeDocument/2006/relationships/image" Target="../media/image186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473.bin"/><Relationship Id="rId14" Type="http://schemas.openxmlformats.org/officeDocument/2006/relationships/image" Target="../media/image188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483.bin"/><Relationship Id="rId3" Type="http://schemas.openxmlformats.org/officeDocument/2006/relationships/oleObject" Target="../embeddings/oleObject478.bin"/><Relationship Id="rId7" Type="http://schemas.openxmlformats.org/officeDocument/2006/relationships/oleObject" Target="../embeddings/oleObject480.bin"/><Relationship Id="rId12" Type="http://schemas.openxmlformats.org/officeDocument/2006/relationships/image" Target="../media/image18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3.wmf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482.bin"/><Relationship Id="rId5" Type="http://schemas.openxmlformats.org/officeDocument/2006/relationships/oleObject" Target="../embeddings/oleObject479.bin"/><Relationship Id="rId15" Type="http://schemas.openxmlformats.org/officeDocument/2006/relationships/oleObject" Target="../embeddings/oleObject484.bin"/><Relationship Id="rId10" Type="http://schemas.openxmlformats.org/officeDocument/2006/relationships/image" Target="../media/image188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481.bin"/><Relationship Id="rId14" Type="http://schemas.openxmlformats.org/officeDocument/2006/relationships/image" Target="../media/image18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486.bin"/><Relationship Id="rId4" Type="http://schemas.openxmlformats.org/officeDocument/2006/relationships/image" Target="../media/image212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48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489.bin"/><Relationship Id="rId4" Type="http://schemas.openxmlformats.org/officeDocument/2006/relationships/image" Target="../media/image214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491.bin"/><Relationship Id="rId4" Type="http://schemas.openxmlformats.org/officeDocument/2006/relationships/image" Target="../media/image218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 dirty="0" smtClean="0"/>
              <a:t>Réseaux de neurones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IFT </a:t>
            </a:r>
            <a:r>
              <a:rPr lang="en-US" smtClean="0"/>
              <a:t>780</a:t>
            </a:r>
            <a:endParaRPr lang="fr-CA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 dirty="0" smtClean="0"/>
              <a:t>Modèles génératifs</a:t>
            </a:r>
            <a:endParaRPr lang="fr-CA" dirty="0"/>
          </a:p>
          <a:p>
            <a:pPr eaLnBrk="1" hangingPunct="1"/>
            <a:r>
              <a:rPr lang="fr-CA" sz="1400" dirty="0" smtClean="0"/>
              <a:t>Par</a:t>
            </a:r>
          </a:p>
          <a:p>
            <a:pPr eaLnBrk="1" hangingPunct="1"/>
            <a:r>
              <a:rPr lang="fr-CA" sz="1400" dirty="0" smtClean="0"/>
              <a:t>Pierre-Marc Jodoin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2143125"/>
            <a:ext cx="8639175" cy="1143000"/>
          </a:xfrm>
        </p:spPr>
        <p:txBody>
          <a:bodyPr/>
          <a:lstStyle/>
          <a:p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apprentissage</a:t>
            </a:r>
            <a:r>
              <a:rPr lang="en-CA" dirty="0" smtClean="0"/>
              <a:t> non-</a:t>
            </a:r>
            <a:r>
              <a:rPr lang="en-CA" dirty="0" err="1" smtClean="0"/>
              <a:t>supervis</a:t>
            </a:r>
            <a:r>
              <a:rPr lang="fr-CA" dirty="0" smtClean="0"/>
              <a:t>é</a:t>
            </a:r>
            <a:br>
              <a:rPr lang="fr-CA" dirty="0" smtClean="0"/>
            </a:b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nous nous appuierons sur </a:t>
            </a:r>
            <a:br>
              <a:rPr lang="fr-CA" dirty="0" smtClean="0"/>
            </a:br>
            <a:r>
              <a:rPr lang="fr-CA" b="1" dirty="0" smtClean="0">
                <a:solidFill>
                  <a:srgbClr val="FF0000"/>
                </a:solidFill>
              </a:rPr>
              <a:t>2 propriétés </a:t>
            </a:r>
            <a:r>
              <a:rPr lang="fr-CA" dirty="0" smtClean="0"/>
              <a:t>des réseaux de neurones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0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383" y="0"/>
            <a:ext cx="8670174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3600" dirty="0">
                <a:solidFill>
                  <a:srgbClr val="000000"/>
                </a:solidFill>
                <a:latin typeface="Times New Roman"/>
              </a:rPr>
              <a:t>Deep Convolution Generative Adversarial Net</a:t>
            </a:r>
          </a:p>
          <a:p>
            <a:pPr lvl="0"/>
            <a:r>
              <a:rPr lang="en-CA" sz="3200" dirty="0">
                <a:solidFill>
                  <a:srgbClr val="000000"/>
                </a:solidFill>
                <a:latin typeface="Times New Roman"/>
              </a:rPr>
              <a:t>	(DCGAN)</a:t>
            </a:r>
          </a:p>
          <a:p>
            <a:r>
              <a:rPr lang="en-CA" sz="3200" dirty="0" smtClean="0">
                <a:solidFill>
                  <a:srgbClr val="FFFFFF"/>
                </a:solidFill>
                <a:latin typeface="+mj-lt"/>
              </a:rPr>
              <a:t>11</a:t>
            </a:r>
            <a:endParaRPr lang="en-CA" sz="3200" dirty="0">
              <a:latin typeface="+mj-lt"/>
            </a:endParaRPr>
          </a:p>
          <a:p>
            <a:r>
              <a:rPr lang="en-CA" b="1" dirty="0" err="1" smtClean="0">
                <a:solidFill>
                  <a:srgbClr val="FF0000"/>
                </a:solidFill>
                <a:latin typeface="+mj-lt"/>
              </a:rPr>
              <a:t>Recommandations</a:t>
            </a:r>
            <a:r>
              <a:rPr lang="en-CA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  <a:latin typeface="+mj-lt"/>
              </a:rPr>
              <a:t>discriminateur</a:t>
            </a:r>
            <a:endParaRPr lang="fr-CA" b="1" dirty="0" smtClean="0">
              <a:solidFill>
                <a:srgbClr val="FF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Conv</a:t>
            </a:r>
            <a:r>
              <a:rPr lang="fr-CA" dirty="0" smtClean="0">
                <a:latin typeface="+mj-lt"/>
              </a:rPr>
              <a:t> </a:t>
            </a:r>
            <a:r>
              <a:rPr lang="fr-CA" dirty="0" err="1" smtClean="0">
                <a:latin typeface="+mj-lt"/>
              </a:rPr>
              <a:t>stride</a:t>
            </a:r>
            <a:r>
              <a:rPr lang="en-CA" dirty="0" smtClean="0">
                <a:latin typeface="+mj-lt"/>
              </a:rPr>
              <a:t>&gt;1 au lieu des c</a:t>
            </a:r>
            <a:r>
              <a:rPr lang="fr-CA" dirty="0" smtClean="0">
                <a:latin typeface="+mj-lt"/>
              </a:rPr>
              <a:t>ouches de </a:t>
            </a:r>
            <a:r>
              <a:rPr lang="fr-CA" dirty="0" err="1" smtClean="0">
                <a:latin typeface="+mj-lt"/>
              </a:rPr>
              <a:t>pooling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ReLU</a:t>
            </a:r>
            <a:r>
              <a:rPr lang="fr-CA" dirty="0" smtClean="0">
                <a:latin typeface="+mj-lt"/>
              </a:rPr>
              <a:t> partout sauf en sortie : </a:t>
            </a:r>
            <a:r>
              <a:rPr lang="fr-CA" dirty="0" err="1" smtClean="0">
                <a:latin typeface="+mj-lt"/>
              </a:rPr>
              <a:t>tanh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dirty="0" smtClean="0">
              <a:latin typeface="+mj-lt"/>
            </a:endParaRPr>
          </a:p>
          <a:p>
            <a:r>
              <a:rPr lang="en-CA" b="1" dirty="0" err="1">
                <a:solidFill>
                  <a:srgbClr val="FF0000"/>
                </a:solidFill>
              </a:rPr>
              <a:t>Recommandations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smtClean="0">
                <a:solidFill>
                  <a:srgbClr val="FF0000"/>
                </a:solidFill>
              </a:rPr>
              <a:t>g</a:t>
            </a:r>
            <a:r>
              <a:rPr lang="fr-CA" b="1" dirty="0" err="1" smtClean="0">
                <a:solidFill>
                  <a:srgbClr val="FF0000"/>
                </a:solidFill>
              </a:rPr>
              <a:t>énérateur</a:t>
            </a:r>
            <a:endParaRPr lang="fr-CA" b="1" dirty="0" smtClean="0">
              <a:solidFill>
                <a:srgbClr val="FF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Conv</a:t>
            </a:r>
            <a:r>
              <a:rPr lang="fr-CA" dirty="0" smtClean="0">
                <a:latin typeface="+mj-lt"/>
              </a:rPr>
              <a:t> transpose au lieu de </a:t>
            </a:r>
            <a:r>
              <a:rPr lang="fr-CA" dirty="0" err="1" smtClean="0">
                <a:latin typeface="+mj-lt"/>
              </a:rPr>
              <a:t>upsampling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LeakyReLU</a:t>
            </a:r>
            <a:r>
              <a:rPr lang="fr-CA" dirty="0" smtClean="0">
                <a:latin typeface="+mj-lt"/>
              </a:rPr>
              <a:t> partout</a:t>
            </a:r>
          </a:p>
          <a:p>
            <a:endParaRPr lang="fr-CA" dirty="0">
              <a:latin typeface="+mj-lt"/>
            </a:endParaRPr>
          </a:p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Autre recommandations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BatchNorm</a:t>
            </a:r>
            <a:r>
              <a:rPr lang="fr-CA" dirty="0" smtClean="0">
                <a:latin typeface="+mj-lt"/>
              </a:rPr>
              <a:t> partout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</a:rPr>
              <a:t>Pas de FC, juste des </a:t>
            </a:r>
            <a:r>
              <a:rPr lang="fr-CA" dirty="0" err="1" smtClean="0">
                <a:latin typeface="+mj-lt"/>
              </a:rPr>
              <a:t>conv</a:t>
            </a:r>
            <a:endParaRPr lang="fr-CA" dirty="0" smtClean="0">
              <a:latin typeface="+mj-lt"/>
            </a:endParaRPr>
          </a:p>
          <a:p>
            <a:endParaRPr lang="en-CA" dirty="0">
              <a:solidFill>
                <a:srgbClr val="FFFFFF"/>
              </a:solidFill>
              <a:latin typeface="+mj-lt"/>
            </a:endParaRP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Radford et al, “Unsupervised Representation Learning with Deep Convolutional Generative Adversarial Networks”, ICLR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2016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8774" y="1971304"/>
            <a:ext cx="7042068" cy="2042556"/>
          </a:xfrm>
          <a:prstGeom prst="rect">
            <a:avLst/>
          </a:prstGeom>
          <a:solidFill>
            <a:srgbClr val="AAE2CA"/>
          </a:solidFill>
          <a:effectLst>
            <a:outerShdw blurRad="7112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233913" y="2685700"/>
            <a:ext cx="63317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22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09" y="1732464"/>
            <a:ext cx="7453231" cy="3732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825" y="199541"/>
            <a:ext cx="85454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3200" dirty="0">
                <a:solidFill>
                  <a:srgbClr val="000000"/>
                </a:solidFill>
                <a:latin typeface="Times New Roman"/>
              </a:rPr>
              <a:t>Deep Convolution Generative Adversarial Net</a:t>
            </a:r>
          </a:p>
          <a:p>
            <a:pPr lvl="0"/>
            <a:r>
              <a:rPr lang="en-CA" sz="2800" dirty="0">
                <a:solidFill>
                  <a:srgbClr val="000000"/>
                </a:solidFill>
                <a:latin typeface="Times New Roman"/>
              </a:rPr>
              <a:t>	(DCGAN)</a:t>
            </a:r>
          </a:p>
        </p:txBody>
      </p:sp>
    </p:spTree>
    <p:extLst>
      <p:ext uri="{BB962C8B-B14F-4D97-AF65-F5344CB8AC3E}">
        <p14:creationId xmlns:p14="http://schemas.microsoft.com/office/powerpoint/2010/main" val="25310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8" y="0"/>
            <a:ext cx="6616929" cy="6608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72" y="2236124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Interpolation</a:t>
            </a:r>
          </a:p>
          <a:p>
            <a:r>
              <a:rPr lang="fr-CA" dirty="0"/>
              <a:t>e</a:t>
            </a:r>
            <a:r>
              <a:rPr lang="fr-CA" dirty="0" smtClean="0"/>
              <a:t>ntre 9 vecteurs</a:t>
            </a:r>
          </a:p>
          <a:p>
            <a:r>
              <a:rPr lang="fr-CA" dirty="0"/>
              <a:t>l</a:t>
            </a:r>
            <a:r>
              <a:rPr lang="fr-CA" dirty="0" smtClean="0"/>
              <a:t>atents aléatoires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7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1" y="1442760"/>
            <a:ext cx="7611537" cy="3972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330" y="527996"/>
            <a:ext cx="6641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“Vector </a:t>
            </a:r>
            <a:r>
              <a:rPr lang="en-US" sz="2800" i="1" dirty="0"/>
              <a:t>arithmetic for visual </a:t>
            </a:r>
            <a:r>
              <a:rPr lang="en-US" sz="2800" i="1" dirty="0" smtClean="0"/>
              <a:t>concepts”</a:t>
            </a:r>
            <a:endParaRPr lang="en-CA" sz="2800" i="1" dirty="0"/>
          </a:p>
        </p:txBody>
      </p:sp>
    </p:spTree>
    <p:extLst>
      <p:ext uri="{BB962C8B-B14F-4D97-AF65-F5344CB8AC3E}">
        <p14:creationId xmlns:p14="http://schemas.microsoft.com/office/powerpoint/2010/main" val="19992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9"/>
          <p:cNvSpPr txBox="1">
            <a:spLocks noGrp="1"/>
          </p:cNvSpPr>
          <p:nvPr>
            <p:ph type="title"/>
          </p:nvPr>
        </p:nvSpPr>
        <p:spPr>
          <a:xfrm>
            <a:off x="365050" y="46546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/>
              <a:t>Problèmes d’instabilité</a:t>
            </a:r>
            <a:endParaRPr/>
          </a:p>
        </p:txBody>
      </p:sp>
      <p:sp>
        <p:nvSpPr>
          <p:cNvPr id="760" name="Google Shape;760;p109"/>
          <p:cNvSpPr txBox="1">
            <a:spLocks noGrp="1"/>
          </p:cNvSpPr>
          <p:nvPr>
            <p:ph type="body" idx="1"/>
          </p:nvPr>
        </p:nvSpPr>
        <p:spPr>
          <a:xfrm>
            <a:off x="365050" y="1761934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indent="-342900">
              <a:buSzPts val="1800"/>
            </a:pPr>
            <a:r>
              <a:rPr lang="fr-CA" sz="1800" dirty="0"/>
              <a:t>Si discriminateur et générateur </a:t>
            </a:r>
            <a:r>
              <a:rPr lang="fr-CA" sz="1800" dirty="0" smtClean="0"/>
              <a:t>et </a:t>
            </a:r>
            <a:r>
              <a:rPr lang="fr-CA" sz="1800" dirty="0"/>
              <a:t>n'apprennent pas </a:t>
            </a:r>
            <a:r>
              <a:rPr lang="fr-CA" sz="1800" dirty="0" smtClean="0"/>
              <a:t>ensemble:</a:t>
            </a:r>
            <a:endParaRPr sz="1800" dirty="0"/>
          </a:p>
          <a:p>
            <a:pPr lvl="1" indent="-342900">
              <a:spcBef>
                <a:spcPts val="0"/>
              </a:spcBef>
              <a:buSzPts val="1800"/>
            </a:pPr>
            <a:r>
              <a:rPr lang="fr-CA" sz="1800" dirty="0"/>
              <a:t>disparition des gradients</a:t>
            </a:r>
            <a:endParaRPr sz="1800" dirty="0"/>
          </a:p>
          <a:p>
            <a:pPr lvl="1" indent="-342900">
              <a:spcBef>
                <a:spcPts val="0"/>
              </a:spcBef>
              <a:buSzPts val="1800"/>
            </a:pPr>
            <a:r>
              <a:rPr lang="fr-CA" sz="1800" dirty="0"/>
              <a:t>effondrement des modes</a:t>
            </a:r>
            <a:endParaRPr sz="1800" dirty="0"/>
          </a:p>
          <a:p>
            <a:pPr lvl="1" indent="-342900">
              <a:spcBef>
                <a:spcPts val="0"/>
              </a:spcBef>
              <a:buSzPts val="1800"/>
            </a:pPr>
            <a:r>
              <a:rPr lang="fr-CA" sz="1800" dirty="0"/>
              <a:t>on ne peut générer d’images à haute </a:t>
            </a:r>
            <a:r>
              <a:rPr lang="fr-CA" sz="1800" dirty="0" smtClean="0"/>
              <a:t>résolution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sz="1800" dirty="0"/>
          </a:p>
          <a:p>
            <a:pPr indent="-342900">
              <a:buSzPts val="1800"/>
            </a:pPr>
            <a:r>
              <a:rPr lang="fr-CA" sz="1800" dirty="0"/>
              <a:t>Plusieurs solutions proposées:</a:t>
            </a:r>
            <a:endParaRPr sz="1800" dirty="0"/>
          </a:p>
          <a:p>
            <a:pPr lvl="1" indent="-342900">
              <a:spcBef>
                <a:spcPts val="0"/>
              </a:spcBef>
              <a:buClr>
                <a:schemeClr val="accent5"/>
              </a:buClr>
              <a:buSzPts val="1800"/>
            </a:pPr>
            <a:r>
              <a:rPr lang="fr-CA" sz="1800" i="1" dirty="0" err="1"/>
              <a:t>Wasserstein</a:t>
            </a:r>
            <a:r>
              <a:rPr lang="fr-CA" sz="1800" i="1" dirty="0"/>
              <a:t> GAN   (utilise “</a:t>
            </a:r>
            <a:r>
              <a:rPr lang="fr-CA" sz="1800" i="1" dirty="0" err="1"/>
              <a:t>earth</a:t>
            </a:r>
            <a:r>
              <a:rPr lang="fr-CA" sz="1800" i="1" dirty="0"/>
              <a:t> </a:t>
            </a:r>
            <a:r>
              <a:rPr lang="fr-CA" sz="1800" i="1" dirty="0" err="1"/>
              <a:t>mover</a:t>
            </a:r>
            <a:r>
              <a:rPr lang="fr-CA" sz="1800" i="1" dirty="0"/>
              <a:t> distance”)</a:t>
            </a:r>
            <a:endParaRPr sz="1800" i="1" dirty="0"/>
          </a:p>
          <a:p>
            <a:pPr lvl="1" indent="-342900">
              <a:spcBef>
                <a:spcPts val="0"/>
              </a:spcBef>
              <a:buClr>
                <a:schemeClr val="accent5"/>
              </a:buClr>
              <a:buSzPts val="1800"/>
            </a:pPr>
            <a:r>
              <a:rPr lang="fr-CA" sz="1800" i="1" dirty="0"/>
              <a:t>Least Squares GAN (utilise distance d’erreur quadratique)</a:t>
            </a:r>
            <a:endParaRPr sz="1800" i="1" dirty="0"/>
          </a:p>
          <a:p>
            <a:pPr lvl="1" indent="-342900">
              <a:spcBef>
                <a:spcPts val="0"/>
              </a:spcBef>
              <a:buClr>
                <a:schemeClr val="accent5"/>
              </a:buClr>
              <a:buSzPts val="1800"/>
            </a:pPr>
            <a:r>
              <a:rPr lang="fr-CA" sz="1800" i="1" dirty="0"/>
              <a:t>Progressive GAN</a:t>
            </a:r>
            <a:endParaRPr sz="1800" i="1" dirty="0"/>
          </a:p>
          <a:p>
            <a:pPr lvl="1" indent="-342900">
              <a:spcBef>
                <a:spcPts val="0"/>
              </a:spcBef>
              <a:buSzPts val="1800"/>
            </a:pPr>
            <a:r>
              <a:rPr lang="fr-CA" sz="1800" dirty="0"/>
              <a:t>….</a:t>
            </a:r>
            <a:endParaRPr sz="1800" dirty="0"/>
          </a:p>
        </p:txBody>
      </p:sp>
      <p:sp>
        <p:nvSpPr>
          <p:cNvPr id="761" name="Google Shape;761;p109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</a:pPr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2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>
            <a:spLocks noGrp="1"/>
          </p:cNvSpPr>
          <p:nvPr>
            <p:ph type="title"/>
          </p:nvPr>
        </p:nvSpPr>
        <p:spPr>
          <a:xfrm>
            <a:off x="311700" y="32414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LS </a:t>
            </a:r>
            <a:r>
              <a:rPr lang="fr-CA" dirty="0"/>
              <a:t>GAN</a:t>
            </a:r>
            <a:endParaRPr dirty="0"/>
          </a:p>
        </p:txBody>
      </p:sp>
      <p:sp>
        <p:nvSpPr>
          <p:cNvPr id="785" name="Google Shape;785;p112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</a:pPr>
              <a:t>105</a:t>
            </a:fld>
            <a:endParaRPr/>
          </a:p>
        </p:txBody>
      </p:sp>
      <p:sp>
        <p:nvSpPr>
          <p:cNvPr id="786" name="Google Shape;786;p112"/>
          <p:cNvSpPr txBox="1">
            <a:spLocks noGrp="1"/>
          </p:cNvSpPr>
          <p:nvPr>
            <p:ph type="body" idx="1"/>
          </p:nvPr>
        </p:nvSpPr>
        <p:spPr>
          <a:xfrm>
            <a:off x="99676" y="1353360"/>
            <a:ext cx="9044324" cy="151501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114300" indent="0">
              <a:buSzPts val="1800"/>
              <a:buNone/>
            </a:pPr>
            <a:r>
              <a:rPr lang="fr-CA" sz="2800" dirty="0" smtClean="0"/>
              <a:t>Problème des </a:t>
            </a:r>
            <a:r>
              <a:rPr lang="fr-CA" sz="2800" dirty="0" err="1" smtClean="0"/>
              <a:t>GANs</a:t>
            </a:r>
            <a:r>
              <a:rPr lang="fr-CA" sz="2800" dirty="0" smtClean="0"/>
              <a:t> de base</a:t>
            </a:r>
          </a:p>
          <a:p>
            <a:pPr marL="114300" indent="0">
              <a:buSzPts val="1800"/>
              <a:buNone/>
            </a:pPr>
            <a:endParaRPr lang="fr-CA" sz="1800" dirty="0" smtClean="0"/>
          </a:p>
          <a:p>
            <a:pPr marL="114300" indent="0">
              <a:buSzPts val="1800"/>
              <a:buNone/>
            </a:pPr>
            <a:r>
              <a:rPr lang="fr-CA" sz="1800" dirty="0" smtClean="0"/>
              <a:t>“</a:t>
            </a:r>
            <a:r>
              <a:rPr lang="fr-CA" sz="1800" b="1" dirty="0" smtClean="0">
                <a:solidFill>
                  <a:srgbClr val="FF0000"/>
                </a:solidFill>
              </a:rPr>
              <a:t>sigmoïde</a:t>
            </a:r>
            <a:r>
              <a:rPr lang="fr-CA" sz="1800" dirty="0" smtClean="0"/>
              <a:t> de sortie” </a:t>
            </a:r>
            <a:r>
              <a:rPr lang="fr-CA" sz="1800" b="1" dirty="0">
                <a:solidFill>
                  <a:srgbClr val="FF0000"/>
                </a:solidFill>
              </a:rPr>
              <a:t>oublie</a:t>
            </a:r>
            <a:r>
              <a:rPr lang="fr-CA" sz="1800" dirty="0"/>
              <a:t> les exemples correctement classifiés </a:t>
            </a:r>
            <a:r>
              <a:rPr lang="fr-CA" sz="1800" dirty="0" smtClean="0"/>
              <a:t>et loin </a:t>
            </a:r>
            <a:r>
              <a:rPr lang="fr-CA" sz="1800" dirty="0"/>
              <a:t>du plan de </a:t>
            </a:r>
            <a:r>
              <a:rPr lang="fr-CA" sz="1800" dirty="0" smtClean="0"/>
              <a:t>séparation</a:t>
            </a:r>
          </a:p>
        </p:txBody>
      </p:sp>
      <p:sp>
        <p:nvSpPr>
          <p:cNvPr id="791" name="Google Shape;791;p112"/>
          <p:cNvSpPr txBox="1"/>
          <p:nvPr/>
        </p:nvSpPr>
        <p:spPr>
          <a:xfrm>
            <a:off x="311700" y="6153986"/>
            <a:ext cx="5626437" cy="24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“Least Squares GAN” Mao et al. ICCV’17</a:t>
            </a:r>
            <a:endParaRPr i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310583"/>
              </p:ext>
            </p:extLst>
          </p:nvPr>
        </p:nvGraphicFramePr>
        <p:xfrm>
          <a:off x="1014414" y="3324893"/>
          <a:ext cx="6881091" cy="118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82" r:id="rId4" imgW="8025120" imgH="1383840" progId="">
                  <p:embed/>
                </p:oleObj>
              </mc:Choice>
              <mc:Fallback>
                <p:oleObj r:id="rId4" imgW="8025120" imgH="1383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414" y="3324893"/>
                        <a:ext cx="6881091" cy="118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0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>
            <a:spLocks noGrp="1"/>
          </p:cNvSpPr>
          <p:nvPr>
            <p:ph type="title"/>
          </p:nvPr>
        </p:nvSpPr>
        <p:spPr>
          <a:xfrm>
            <a:off x="311700" y="32414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LS </a:t>
            </a:r>
            <a:r>
              <a:rPr lang="fr-CA" dirty="0"/>
              <a:t>GAN</a:t>
            </a:r>
            <a:endParaRPr dirty="0"/>
          </a:p>
        </p:txBody>
      </p:sp>
      <p:sp>
        <p:nvSpPr>
          <p:cNvPr id="785" name="Google Shape;785;p112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</a:pPr>
              <a:t>106</a:t>
            </a:fld>
            <a:endParaRPr/>
          </a:p>
        </p:txBody>
      </p:sp>
      <p:sp>
        <p:nvSpPr>
          <p:cNvPr id="786" name="Google Shape;786;p112"/>
          <p:cNvSpPr txBox="1">
            <a:spLocks noGrp="1"/>
          </p:cNvSpPr>
          <p:nvPr>
            <p:ph type="body" idx="1"/>
          </p:nvPr>
        </p:nvSpPr>
        <p:spPr>
          <a:xfrm>
            <a:off x="99676" y="1353360"/>
            <a:ext cx="9044324" cy="151501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114300" indent="0">
              <a:buSzPts val="1800"/>
              <a:buNone/>
            </a:pPr>
            <a:r>
              <a:rPr lang="fr-CA" sz="2800" dirty="0" smtClean="0"/>
              <a:t>Problème des </a:t>
            </a:r>
            <a:r>
              <a:rPr lang="fr-CA" sz="2800" dirty="0" err="1" smtClean="0"/>
              <a:t>GANs</a:t>
            </a:r>
            <a:r>
              <a:rPr lang="fr-CA" sz="2800" dirty="0" smtClean="0"/>
              <a:t> de base</a:t>
            </a:r>
          </a:p>
          <a:p>
            <a:pPr marL="114300" indent="0">
              <a:buSzPts val="1800"/>
              <a:buNone/>
            </a:pPr>
            <a:endParaRPr lang="fr-CA" sz="1800" dirty="0" smtClean="0"/>
          </a:p>
          <a:p>
            <a:pPr marL="114300" indent="0">
              <a:buSzPts val="1800"/>
              <a:buNone/>
            </a:pPr>
            <a:r>
              <a:rPr lang="fr-CA" sz="1800" dirty="0" smtClean="0"/>
              <a:t>“sigmoïde de sortie” </a:t>
            </a:r>
            <a:r>
              <a:rPr lang="fr-CA" sz="1800" dirty="0"/>
              <a:t>oublie les exemples correctement classifiés </a:t>
            </a:r>
            <a:r>
              <a:rPr lang="fr-CA" sz="1800" dirty="0" smtClean="0"/>
              <a:t>et loin </a:t>
            </a:r>
            <a:r>
              <a:rPr lang="fr-CA" sz="1800" dirty="0"/>
              <a:t>du plan de </a:t>
            </a:r>
            <a:r>
              <a:rPr lang="fr-CA" sz="1800" dirty="0" smtClean="0"/>
              <a:t>séparation</a:t>
            </a:r>
          </a:p>
        </p:txBody>
      </p:sp>
      <p:sp>
        <p:nvSpPr>
          <p:cNvPr id="791" name="Google Shape;791;p112"/>
          <p:cNvSpPr txBox="1"/>
          <p:nvPr/>
        </p:nvSpPr>
        <p:spPr>
          <a:xfrm>
            <a:off x="311700" y="6153986"/>
            <a:ext cx="5626437" cy="24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“Least Squares GAN” Mao et al. ICCV’17</a:t>
            </a:r>
            <a:endParaRPr i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014414" y="3324893"/>
          <a:ext cx="6881091" cy="118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25" r:id="rId4" imgW="8025120" imgH="1383840" progId="">
                  <p:embed/>
                </p:oleObj>
              </mc:Choice>
              <mc:Fallback>
                <p:oleObj r:id="rId4" imgW="8025120" imgH="138384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414" y="3324893"/>
                        <a:ext cx="6881091" cy="118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78774" y="1971304"/>
            <a:ext cx="7042068" cy="2042556"/>
          </a:xfrm>
          <a:prstGeom prst="rect">
            <a:avLst/>
          </a:prstGeom>
          <a:solidFill>
            <a:srgbClr val="AAE2CA"/>
          </a:solidFill>
          <a:effectLst>
            <a:outerShdw blurRad="7112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Le discriminateur ne s’entraîne plus lorsque les images synthétiques sont très différentes des images réelles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69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>
            <a:spLocks noGrp="1"/>
          </p:cNvSpPr>
          <p:nvPr>
            <p:ph type="title"/>
          </p:nvPr>
        </p:nvSpPr>
        <p:spPr>
          <a:xfrm>
            <a:off x="311700" y="32414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LS </a:t>
            </a:r>
            <a:r>
              <a:rPr lang="fr-CA" dirty="0"/>
              <a:t>GAN</a:t>
            </a:r>
            <a:endParaRPr dirty="0"/>
          </a:p>
        </p:txBody>
      </p:sp>
      <p:sp>
        <p:nvSpPr>
          <p:cNvPr id="786" name="Google Shape;786;p112"/>
          <p:cNvSpPr txBox="1">
            <a:spLocks noGrp="1"/>
          </p:cNvSpPr>
          <p:nvPr>
            <p:ph type="body" idx="1"/>
          </p:nvPr>
        </p:nvSpPr>
        <p:spPr>
          <a:xfrm>
            <a:off x="99676" y="1353360"/>
            <a:ext cx="9044324" cy="151501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114300" indent="0">
              <a:buSzPts val="1800"/>
              <a:buNone/>
            </a:pPr>
            <a:r>
              <a:rPr lang="fr-CA" sz="1800" dirty="0" smtClean="0"/>
              <a:t>Quand </a:t>
            </a:r>
            <a:r>
              <a:rPr lang="fr-CA" sz="1800" dirty="0"/>
              <a:t>on utilise </a:t>
            </a:r>
            <a:r>
              <a:rPr lang="fr-CA" sz="1800" b="1" dirty="0">
                <a:solidFill>
                  <a:srgbClr val="FF0000"/>
                </a:solidFill>
              </a:rPr>
              <a:t>l’erreur quadratique</a:t>
            </a:r>
            <a:r>
              <a:rPr lang="fr-CA" sz="1800" dirty="0"/>
              <a:t>, </a:t>
            </a:r>
            <a:r>
              <a:rPr lang="fr-CA" sz="1800" dirty="0" smtClean="0"/>
              <a:t>même les exemples « trop biens classifiés » contribuent aux gradients du générateur.  Le but est de rapprocher les images synthétiques</a:t>
            </a:r>
          </a:p>
          <a:p>
            <a:pPr marL="114300" indent="0">
              <a:buSzPts val="1800"/>
              <a:buNone/>
            </a:pPr>
            <a:r>
              <a:rPr lang="fr-CA" sz="1800" dirty="0"/>
              <a:t>d</a:t>
            </a:r>
            <a:r>
              <a:rPr lang="fr-CA" sz="1800" dirty="0" smtClean="0"/>
              <a:t>es images réelles </a:t>
            </a:r>
            <a:endParaRPr sz="1800" dirty="0"/>
          </a:p>
        </p:txBody>
      </p:sp>
      <p:pic>
        <p:nvPicPr>
          <p:cNvPr id="787" name="Google Shape;78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53" y="3733124"/>
            <a:ext cx="681037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 txBox="1"/>
          <p:nvPr/>
        </p:nvSpPr>
        <p:spPr>
          <a:xfrm>
            <a:off x="311700" y="6153986"/>
            <a:ext cx="5626437" cy="24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“Least Squares GAN” Mao et al. ICCV’17</a:t>
            </a:r>
            <a:endParaRPr i="1" dirty="0"/>
          </a:p>
        </p:txBody>
      </p:sp>
      <p:sp>
        <p:nvSpPr>
          <p:cNvPr id="3" name="Rectangle 2"/>
          <p:cNvSpPr/>
          <p:nvPr/>
        </p:nvSpPr>
        <p:spPr>
          <a:xfrm>
            <a:off x="168019" y="2704642"/>
            <a:ext cx="7806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Pour LS GAN, la sortie du réseau n’est plus une sigmoïde 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>
            <a:spLocks noGrp="1"/>
          </p:cNvSpPr>
          <p:nvPr>
            <p:ph type="title"/>
          </p:nvPr>
        </p:nvSpPr>
        <p:spPr>
          <a:xfrm>
            <a:off x="311700" y="32414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LS </a:t>
            </a:r>
            <a:r>
              <a:rPr lang="fr-CA" dirty="0"/>
              <a:t>GAN</a:t>
            </a:r>
            <a:endParaRPr dirty="0"/>
          </a:p>
        </p:txBody>
      </p:sp>
      <p:sp>
        <p:nvSpPr>
          <p:cNvPr id="791" name="Google Shape;791;p112"/>
          <p:cNvSpPr txBox="1"/>
          <p:nvPr/>
        </p:nvSpPr>
        <p:spPr>
          <a:xfrm>
            <a:off x="311700" y="6153986"/>
            <a:ext cx="5626437" cy="24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“Least Squares GAN” Mao et al. ICCV’17</a:t>
            </a:r>
            <a:endParaRPr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2" y="1517301"/>
            <a:ext cx="8470798" cy="36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3"/>
          <p:cNvPicPr preferRelativeResize="0"/>
          <p:nvPr/>
        </p:nvPicPr>
        <p:blipFill rotWithShape="1">
          <a:blip r:embed="rId3">
            <a:alphaModFix/>
          </a:blip>
          <a:srcRect l="57531" t="24094" r="6822" b="23182"/>
          <a:stretch/>
        </p:blipFill>
        <p:spPr>
          <a:xfrm>
            <a:off x="2717899" y="3006976"/>
            <a:ext cx="6336096" cy="26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/>
              <a:t>progressive GAN</a:t>
            </a:r>
            <a:endParaRPr dirty="0"/>
          </a:p>
        </p:txBody>
      </p:sp>
      <p:sp>
        <p:nvSpPr>
          <p:cNvPr id="798" name="Google Shape;798;p113"/>
          <p:cNvSpPr txBox="1">
            <a:spLocks noGrp="1"/>
          </p:cNvSpPr>
          <p:nvPr>
            <p:ph type="body" idx="1"/>
          </p:nvPr>
        </p:nvSpPr>
        <p:spPr>
          <a:xfrm>
            <a:off x="70099" y="1570175"/>
            <a:ext cx="6314075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fr-CA" sz="1800" dirty="0"/>
              <a:t>On commence avec des images de </a:t>
            </a:r>
            <a:r>
              <a:rPr lang="fr-CA" sz="1800" b="1" dirty="0" smtClean="0">
                <a:solidFill>
                  <a:srgbClr val="FF0000"/>
                </a:solidFill>
              </a:rPr>
              <a:t>faible résolution : 4x4 pixels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>
                <a:highlight>
                  <a:srgbClr val="FFFFFF"/>
                </a:highlight>
              </a:rPr>
              <a:t>“Progessive GAN” Karras et al. ICLR’18</a:t>
            </a:r>
            <a:endParaRPr sz="2000" i="1"/>
          </a:p>
        </p:txBody>
      </p:sp>
      <p:sp>
        <p:nvSpPr>
          <p:cNvPr id="802" name="Google Shape;802;p113"/>
          <p:cNvSpPr txBox="1">
            <a:spLocks noGrp="1"/>
          </p:cNvSpPr>
          <p:nvPr>
            <p:ph type="body" idx="1"/>
          </p:nvPr>
        </p:nvSpPr>
        <p:spPr>
          <a:xfrm>
            <a:off x="70100" y="1227027"/>
            <a:ext cx="5136600" cy="948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-CA" sz="1800" dirty="0"/>
              <a:t>On veut générer des images à </a:t>
            </a:r>
            <a:r>
              <a:rPr lang="fr-CA" sz="1800" b="1" dirty="0">
                <a:solidFill>
                  <a:srgbClr val="FF0000"/>
                </a:solidFill>
              </a:rPr>
              <a:t>haute résolution 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5295" y="2635135"/>
            <a:ext cx="5138700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10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83" y="-135165"/>
            <a:ext cx="2810679" cy="994172"/>
          </a:xfrm>
        </p:spPr>
        <p:txBody>
          <a:bodyPr/>
          <a:lstStyle/>
          <a:p>
            <a:r>
              <a:rPr lang="fr-CA" dirty="0" smtClean="0"/>
              <a:t>Propriété 1</a:t>
            </a:r>
            <a:endParaRPr lang="en-CA" dirty="0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7" y="4261913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253268" y="2789635"/>
            <a:ext cx="450193" cy="3037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4276591" y="2004525"/>
            <a:ext cx="403542" cy="30413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1" name="Oval 10"/>
          <p:cNvSpPr/>
          <p:nvPr/>
        </p:nvSpPr>
        <p:spPr>
          <a:xfrm>
            <a:off x="4258171" y="2390988"/>
            <a:ext cx="440383" cy="334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" name="Oval 18"/>
          <p:cNvSpPr/>
          <p:nvPr/>
        </p:nvSpPr>
        <p:spPr>
          <a:xfrm>
            <a:off x="4253268" y="3174725"/>
            <a:ext cx="450193" cy="3037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1" name="Oval 20"/>
          <p:cNvSpPr/>
          <p:nvPr/>
        </p:nvSpPr>
        <p:spPr>
          <a:xfrm>
            <a:off x="4253268" y="3588827"/>
            <a:ext cx="450193" cy="3037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" name="Oval 22"/>
          <p:cNvSpPr/>
          <p:nvPr/>
        </p:nvSpPr>
        <p:spPr>
          <a:xfrm>
            <a:off x="3450868" y="2443247"/>
            <a:ext cx="438607" cy="272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21474"/>
              </p:ext>
            </p:extLst>
          </p:nvPr>
        </p:nvGraphicFramePr>
        <p:xfrm>
          <a:off x="3549010" y="2442710"/>
          <a:ext cx="241300" cy="23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0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010" y="2442710"/>
                        <a:ext cx="241300" cy="230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24"/>
          <p:cNvSpPr/>
          <p:nvPr/>
        </p:nvSpPr>
        <p:spPr>
          <a:xfrm>
            <a:off x="3450868" y="2861081"/>
            <a:ext cx="438607" cy="272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369189"/>
              </p:ext>
            </p:extLst>
          </p:nvPr>
        </p:nvGraphicFramePr>
        <p:xfrm>
          <a:off x="3539484" y="2861811"/>
          <a:ext cx="261937" cy="23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1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484" y="2861811"/>
                        <a:ext cx="261937" cy="230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/>
          <p:cNvCxnSpPr>
            <a:stCxn id="25" idx="6"/>
            <a:endCxn id="9" idx="2"/>
          </p:cNvCxnSpPr>
          <p:nvPr/>
        </p:nvCxnSpPr>
        <p:spPr>
          <a:xfrm flipV="1">
            <a:off x="3889475" y="2941513"/>
            <a:ext cx="363793" cy="558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3" idx="6"/>
            <a:endCxn id="10" idx="2"/>
          </p:cNvCxnSpPr>
          <p:nvPr/>
        </p:nvCxnSpPr>
        <p:spPr>
          <a:xfrm flipV="1">
            <a:off x="3889475" y="2156593"/>
            <a:ext cx="387116" cy="4229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5" idx="6"/>
            <a:endCxn id="11" idx="2"/>
          </p:cNvCxnSpPr>
          <p:nvPr/>
        </p:nvCxnSpPr>
        <p:spPr>
          <a:xfrm flipV="1">
            <a:off x="3889475" y="2558078"/>
            <a:ext cx="368696" cy="439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23" idx="6"/>
            <a:endCxn id="19" idx="2"/>
          </p:cNvCxnSpPr>
          <p:nvPr/>
        </p:nvCxnSpPr>
        <p:spPr>
          <a:xfrm>
            <a:off x="3889475" y="2579500"/>
            <a:ext cx="363793" cy="7471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25" idx="6"/>
            <a:endCxn id="21" idx="2"/>
          </p:cNvCxnSpPr>
          <p:nvPr/>
        </p:nvCxnSpPr>
        <p:spPr>
          <a:xfrm>
            <a:off x="3889475" y="2997334"/>
            <a:ext cx="363793" cy="7433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23" idx="6"/>
            <a:endCxn id="11" idx="2"/>
          </p:cNvCxnSpPr>
          <p:nvPr/>
        </p:nvCxnSpPr>
        <p:spPr>
          <a:xfrm flipV="1">
            <a:off x="3889475" y="2558078"/>
            <a:ext cx="368696" cy="21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1" idx="2"/>
          </p:cNvCxnSpPr>
          <p:nvPr/>
        </p:nvCxnSpPr>
        <p:spPr>
          <a:xfrm>
            <a:off x="4680134" y="2156592"/>
            <a:ext cx="526977" cy="613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1" idx="2"/>
          </p:cNvCxnSpPr>
          <p:nvPr/>
        </p:nvCxnSpPr>
        <p:spPr>
          <a:xfrm>
            <a:off x="4698554" y="2558078"/>
            <a:ext cx="508556" cy="2121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1" idx="2"/>
          </p:cNvCxnSpPr>
          <p:nvPr/>
        </p:nvCxnSpPr>
        <p:spPr>
          <a:xfrm flipV="1">
            <a:off x="4703459" y="2770189"/>
            <a:ext cx="503651" cy="1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2"/>
          </p:cNvCxnSpPr>
          <p:nvPr/>
        </p:nvCxnSpPr>
        <p:spPr>
          <a:xfrm flipV="1">
            <a:off x="4703459" y="2770188"/>
            <a:ext cx="503651" cy="970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2"/>
          </p:cNvCxnSpPr>
          <p:nvPr/>
        </p:nvCxnSpPr>
        <p:spPr>
          <a:xfrm flipV="1">
            <a:off x="4703459" y="2770189"/>
            <a:ext cx="503651" cy="5564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202207" y="3001744"/>
            <a:ext cx="450193" cy="3037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1" name="Oval 40"/>
          <p:cNvSpPr/>
          <p:nvPr/>
        </p:nvSpPr>
        <p:spPr>
          <a:xfrm>
            <a:off x="5207110" y="2603098"/>
            <a:ext cx="440383" cy="334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52" name="Straight Arrow Connector 51"/>
          <p:cNvCxnSpPr>
            <a:endCxn id="40" idx="2"/>
          </p:cNvCxnSpPr>
          <p:nvPr/>
        </p:nvCxnSpPr>
        <p:spPr>
          <a:xfrm>
            <a:off x="4680133" y="2156594"/>
            <a:ext cx="522072" cy="9970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0" idx="2"/>
          </p:cNvCxnSpPr>
          <p:nvPr/>
        </p:nvCxnSpPr>
        <p:spPr>
          <a:xfrm>
            <a:off x="4698553" y="2558077"/>
            <a:ext cx="503651" cy="5955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0" idx="2"/>
          </p:cNvCxnSpPr>
          <p:nvPr/>
        </p:nvCxnSpPr>
        <p:spPr>
          <a:xfrm>
            <a:off x="4703459" y="2941512"/>
            <a:ext cx="498746" cy="2121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0" idx="2"/>
          </p:cNvCxnSpPr>
          <p:nvPr/>
        </p:nvCxnSpPr>
        <p:spPr>
          <a:xfrm flipV="1">
            <a:off x="4703459" y="3153623"/>
            <a:ext cx="498746" cy="1729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40" idx="6"/>
            <a:endCxn id="142" idx="2"/>
          </p:cNvCxnSpPr>
          <p:nvPr/>
        </p:nvCxnSpPr>
        <p:spPr>
          <a:xfrm flipV="1">
            <a:off x="5652400" y="2996560"/>
            <a:ext cx="384513" cy="1570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41" idx="6"/>
            <a:endCxn id="138" idx="2"/>
          </p:cNvCxnSpPr>
          <p:nvPr/>
        </p:nvCxnSpPr>
        <p:spPr>
          <a:xfrm flipV="1">
            <a:off x="5647493" y="2584194"/>
            <a:ext cx="380494" cy="1859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21" idx="6"/>
            <a:endCxn id="40" idx="2"/>
          </p:cNvCxnSpPr>
          <p:nvPr/>
        </p:nvCxnSpPr>
        <p:spPr>
          <a:xfrm flipV="1">
            <a:off x="4703459" y="3153623"/>
            <a:ext cx="498746" cy="5870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1115763" y="632663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Données en entrée</a:t>
            </a:r>
            <a:endParaRPr lang="en-CA" sz="1800" dirty="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168841"/>
              </p:ext>
            </p:extLst>
          </p:nvPr>
        </p:nvGraphicFramePr>
        <p:xfrm>
          <a:off x="1808943" y="3720408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2" name="Equation" r:id="rId8" imgW="126720" imgH="177480" progId="Equation.3">
                  <p:embed/>
                </p:oleObj>
              </mc:Choice>
              <mc:Fallback>
                <p:oleObj name="Equation" r:id="rId8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943" y="3720408"/>
                        <a:ext cx="368334" cy="5241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2" name="Group 161"/>
          <p:cNvGrpSpPr/>
          <p:nvPr/>
        </p:nvGrpSpPr>
        <p:grpSpPr>
          <a:xfrm>
            <a:off x="3532063" y="4261913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dirty="0" smtClean="0"/>
                <a:t>Sortie de la dernière couche</a:t>
              </a:r>
              <a:endParaRPr lang="en-CA" sz="180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10744" y="3953910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 dirty="0" smtClean="0"/>
                <a:t>Sortie du réseau</a:t>
              </a:r>
              <a:endParaRPr lang="en-CA" sz="1800" dirty="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183" name="Equation" r:id="rId11" imgW="419040" imgH="228600" progId="Equation.3">
                    <p:embed/>
                  </p:oleObj>
                </mc:Choice>
                <mc:Fallback>
                  <p:oleObj name="Equation" r:id="rId11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926872" y="3158966"/>
            <a:ext cx="675895" cy="108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74149" y="4303085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9475" y="2579500"/>
            <a:ext cx="363793" cy="11612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9475" y="2156593"/>
            <a:ext cx="387116" cy="84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9475" y="2997334"/>
            <a:ext cx="363793" cy="3292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054332"/>
              </p:ext>
            </p:extLst>
          </p:nvPr>
        </p:nvGraphicFramePr>
        <p:xfrm>
          <a:off x="2952262" y="2559348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4" name="Equation" r:id="rId8" imgW="126720" imgH="177480" progId="Equation.3">
                  <p:embed/>
                </p:oleObj>
              </mc:Choice>
              <mc:Fallback>
                <p:oleObj name="Equation" r:id="rId8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262" y="2559348"/>
                        <a:ext cx="368334" cy="5241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>
            <a:off x="4276591" y="1592015"/>
            <a:ext cx="403542" cy="30413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118630"/>
              </p:ext>
            </p:extLst>
          </p:nvPr>
        </p:nvGraphicFramePr>
        <p:xfrm>
          <a:off x="4342759" y="1630891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5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759" y="1630891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471905"/>
              </p:ext>
            </p:extLst>
          </p:nvPr>
        </p:nvGraphicFramePr>
        <p:xfrm>
          <a:off x="4371828" y="2028098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6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828" y="2028098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61302"/>
              </p:ext>
            </p:extLst>
          </p:nvPr>
        </p:nvGraphicFramePr>
        <p:xfrm>
          <a:off x="4376677" y="2430054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7" name="Equation" r:id="rId17" imgW="126720" imgH="177480" progId="Equation.3">
                  <p:embed/>
                </p:oleObj>
              </mc:Choice>
              <mc:Fallback>
                <p:oleObj name="Equation" r:id="rId17" imgW="126720" imgH="177480" progId="Equation.3">
                  <p:embed/>
                  <p:pic>
                    <p:nvPicPr>
                      <p:cNvPr id="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677" y="2430054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84015"/>
              </p:ext>
            </p:extLst>
          </p:nvPr>
        </p:nvGraphicFramePr>
        <p:xfrm>
          <a:off x="4369013" y="2823375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8" name="Equation" r:id="rId18" imgW="126720" imgH="177480" progId="Equation.3">
                  <p:embed/>
                </p:oleObj>
              </mc:Choice>
              <mc:Fallback>
                <p:oleObj name="Equation" r:id="rId18" imgW="126720" imgH="17748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013" y="2823375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411181"/>
              </p:ext>
            </p:extLst>
          </p:nvPr>
        </p:nvGraphicFramePr>
        <p:xfrm>
          <a:off x="4386378" y="3209172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9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378" y="3209172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82789"/>
              </p:ext>
            </p:extLst>
          </p:nvPr>
        </p:nvGraphicFramePr>
        <p:xfrm>
          <a:off x="4373689" y="3607354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0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689" y="3607354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>
            <a:stCxn id="23" idx="6"/>
            <a:endCxn id="9" idx="2"/>
          </p:cNvCxnSpPr>
          <p:nvPr/>
        </p:nvCxnSpPr>
        <p:spPr>
          <a:xfrm>
            <a:off x="3889475" y="2579500"/>
            <a:ext cx="363793" cy="3620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74" idx="2"/>
          </p:cNvCxnSpPr>
          <p:nvPr/>
        </p:nvCxnSpPr>
        <p:spPr>
          <a:xfrm flipV="1">
            <a:off x="3889475" y="1744083"/>
            <a:ext cx="387116" cy="8354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5" idx="6"/>
            <a:endCxn id="74" idx="2"/>
          </p:cNvCxnSpPr>
          <p:nvPr/>
        </p:nvCxnSpPr>
        <p:spPr>
          <a:xfrm flipV="1">
            <a:off x="3889475" y="1744083"/>
            <a:ext cx="387116" cy="1253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5191580" y="2179238"/>
            <a:ext cx="440383" cy="334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02" name="Straight Arrow Connector 101"/>
          <p:cNvCxnSpPr>
            <a:stCxn id="99" idx="6"/>
            <a:endCxn id="138" idx="2"/>
          </p:cNvCxnSpPr>
          <p:nvPr/>
        </p:nvCxnSpPr>
        <p:spPr>
          <a:xfrm>
            <a:off x="5631963" y="2346328"/>
            <a:ext cx="396024" cy="2378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4" idx="6"/>
            <a:endCxn id="99" idx="2"/>
          </p:cNvCxnSpPr>
          <p:nvPr/>
        </p:nvCxnSpPr>
        <p:spPr>
          <a:xfrm>
            <a:off x="4680133" y="1744083"/>
            <a:ext cx="511447" cy="602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4" idx="6"/>
            <a:endCxn id="41" idx="2"/>
          </p:cNvCxnSpPr>
          <p:nvPr/>
        </p:nvCxnSpPr>
        <p:spPr>
          <a:xfrm>
            <a:off x="4680133" y="1744083"/>
            <a:ext cx="526977" cy="1026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4" idx="6"/>
            <a:endCxn id="40" idx="2"/>
          </p:cNvCxnSpPr>
          <p:nvPr/>
        </p:nvCxnSpPr>
        <p:spPr>
          <a:xfrm>
            <a:off x="4680133" y="1744083"/>
            <a:ext cx="522074" cy="14095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" idx="6"/>
            <a:endCxn id="99" idx="2"/>
          </p:cNvCxnSpPr>
          <p:nvPr/>
        </p:nvCxnSpPr>
        <p:spPr>
          <a:xfrm>
            <a:off x="4680133" y="2156593"/>
            <a:ext cx="511447" cy="1897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" idx="6"/>
            <a:endCxn id="99" idx="2"/>
          </p:cNvCxnSpPr>
          <p:nvPr/>
        </p:nvCxnSpPr>
        <p:spPr>
          <a:xfrm flipV="1">
            <a:off x="4698554" y="2346328"/>
            <a:ext cx="493026" cy="2117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" idx="6"/>
            <a:endCxn id="99" idx="2"/>
          </p:cNvCxnSpPr>
          <p:nvPr/>
        </p:nvCxnSpPr>
        <p:spPr>
          <a:xfrm flipV="1">
            <a:off x="4703461" y="2346328"/>
            <a:ext cx="488119" cy="595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9" idx="6"/>
            <a:endCxn id="99" idx="2"/>
          </p:cNvCxnSpPr>
          <p:nvPr/>
        </p:nvCxnSpPr>
        <p:spPr>
          <a:xfrm flipV="1">
            <a:off x="4703461" y="2346328"/>
            <a:ext cx="488119" cy="980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21" idx="6"/>
            <a:endCxn id="99" idx="2"/>
          </p:cNvCxnSpPr>
          <p:nvPr/>
        </p:nvCxnSpPr>
        <p:spPr>
          <a:xfrm flipV="1">
            <a:off x="4703461" y="2346328"/>
            <a:ext cx="488119" cy="13943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352760"/>
              </p:ext>
            </p:extLst>
          </p:nvPr>
        </p:nvGraphicFramePr>
        <p:xfrm>
          <a:off x="5293463" y="2197174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1" name="Equation" r:id="rId21" imgW="126720" imgH="177480" progId="Equation.3">
                  <p:embed/>
                </p:oleObj>
              </mc:Choice>
              <mc:Fallback>
                <p:oleObj name="Equation" r:id="rId21" imgW="126720" imgH="177480" progId="Equation.3">
                  <p:embed/>
                  <p:pic>
                    <p:nvPicPr>
                      <p:cNvPr id="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463" y="2197174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119689"/>
              </p:ext>
            </p:extLst>
          </p:nvPr>
        </p:nvGraphicFramePr>
        <p:xfrm>
          <a:off x="5322532" y="2594381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2" name="Equation" r:id="rId23" imgW="126720" imgH="177480" progId="Equation.3">
                  <p:embed/>
                </p:oleObj>
              </mc:Choice>
              <mc:Fallback>
                <p:oleObj name="Equation" r:id="rId23" imgW="126720" imgH="177480" progId="Equation.3">
                  <p:embed/>
                  <p:pic>
                    <p:nvPicPr>
                      <p:cNvPr id="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532" y="2594381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215172"/>
              </p:ext>
            </p:extLst>
          </p:nvPr>
        </p:nvGraphicFramePr>
        <p:xfrm>
          <a:off x="5327381" y="2996337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3" name="Equation" r:id="rId24" imgW="126720" imgH="177480" progId="Equation.3">
                  <p:embed/>
                </p:oleObj>
              </mc:Choice>
              <mc:Fallback>
                <p:oleObj name="Equation" r:id="rId24" imgW="126720" imgH="17748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381" y="2996337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Oval 133"/>
          <p:cNvSpPr/>
          <p:nvPr/>
        </p:nvSpPr>
        <p:spPr>
          <a:xfrm>
            <a:off x="6785758" y="2629159"/>
            <a:ext cx="478560" cy="320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006993"/>
              </p:ext>
            </p:extLst>
          </p:nvPr>
        </p:nvGraphicFramePr>
        <p:xfrm>
          <a:off x="6888614" y="2698209"/>
          <a:ext cx="325402" cy="20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4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614" y="2698209"/>
                        <a:ext cx="325402" cy="20871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Oval 137"/>
          <p:cNvSpPr/>
          <p:nvPr/>
        </p:nvSpPr>
        <p:spPr>
          <a:xfrm>
            <a:off x="6027987" y="2417104"/>
            <a:ext cx="440383" cy="334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889516"/>
              </p:ext>
            </p:extLst>
          </p:nvPr>
        </p:nvGraphicFramePr>
        <p:xfrm>
          <a:off x="6143409" y="2408387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5" name="Equation" r:id="rId27" imgW="126720" imgH="177480" progId="Equation.3">
                  <p:embed/>
                </p:oleObj>
              </mc:Choice>
              <mc:Fallback>
                <p:oleObj name="Equation" r:id="rId27" imgW="126720" imgH="177480" progId="Equation.3">
                  <p:embed/>
                  <p:pic>
                    <p:nvPicPr>
                      <p:cNvPr id="1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409" y="2408387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Oval 141"/>
          <p:cNvSpPr/>
          <p:nvPr/>
        </p:nvSpPr>
        <p:spPr>
          <a:xfrm>
            <a:off x="6036913" y="2829470"/>
            <a:ext cx="440383" cy="334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910051"/>
              </p:ext>
            </p:extLst>
          </p:nvPr>
        </p:nvGraphicFramePr>
        <p:xfrm>
          <a:off x="6152335" y="2820753"/>
          <a:ext cx="2714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6" name="Equation" r:id="rId28" imgW="126720" imgH="177480" progId="Equation.3">
                  <p:embed/>
                </p:oleObj>
              </mc:Choice>
              <mc:Fallback>
                <p:oleObj name="Equation" r:id="rId28" imgW="126720" imgH="177480" progId="Equation.3">
                  <p:embed/>
                  <p:pic>
                    <p:nvPicPr>
                      <p:cNvPr id="1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2335" y="2820753"/>
                        <a:ext cx="271462" cy="2667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7" name="Straight Arrow Connector 146"/>
          <p:cNvCxnSpPr>
            <a:stCxn id="41" idx="6"/>
            <a:endCxn id="142" idx="2"/>
          </p:cNvCxnSpPr>
          <p:nvPr/>
        </p:nvCxnSpPr>
        <p:spPr>
          <a:xfrm>
            <a:off x="5647493" y="2770188"/>
            <a:ext cx="389420" cy="2263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40" idx="6"/>
            <a:endCxn id="138" idx="2"/>
          </p:cNvCxnSpPr>
          <p:nvPr/>
        </p:nvCxnSpPr>
        <p:spPr>
          <a:xfrm flipV="1">
            <a:off x="5652400" y="2584194"/>
            <a:ext cx="375587" cy="5694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99" idx="6"/>
            <a:endCxn id="142" idx="2"/>
          </p:cNvCxnSpPr>
          <p:nvPr/>
        </p:nvCxnSpPr>
        <p:spPr>
          <a:xfrm>
            <a:off x="5631963" y="2346328"/>
            <a:ext cx="404950" cy="6502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8" idx="6"/>
            <a:endCxn id="134" idx="2"/>
          </p:cNvCxnSpPr>
          <p:nvPr/>
        </p:nvCxnSpPr>
        <p:spPr>
          <a:xfrm>
            <a:off x="6468370" y="2584194"/>
            <a:ext cx="317388" cy="2054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42" idx="6"/>
            <a:endCxn id="134" idx="2"/>
          </p:cNvCxnSpPr>
          <p:nvPr/>
        </p:nvCxnSpPr>
        <p:spPr>
          <a:xfrm flipV="1">
            <a:off x="6477296" y="2789635"/>
            <a:ext cx="308462" cy="206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98195"/>
              </p:ext>
            </p:extLst>
          </p:nvPr>
        </p:nvGraphicFramePr>
        <p:xfrm>
          <a:off x="7326916" y="2629159"/>
          <a:ext cx="510778" cy="282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7" name="Equation" r:id="rId11" imgW="419040" imgH="228600" progId="Equation.3">
                  <p:embed/>
                </p:oleObj>
              </mc:Choice>
              <mc:Fallback>
                <p:oleObj name="Equation" r:id="rId11" imgW="419040" imgH="228600" progId="Equation.3">
                  <p:embed/>
                  <p:pic>
                    <p:nvPicPr>
                      <p:cNvPr id="1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6916" y="2629159"/>
                        <a:ext cx="510778" cy="2821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Title 1"/>
          <p:cNvSpPr txBox="1">
            <a:spLocks/>
          </p:cNvSpPr>
          <p:nvPr/>
        </p:nvSpPr>
        <p:spPr bwMode="auto">
          <a:xfrm>
            <a:off x="141582" y="626996"/>
            <a:ext cx="9002417" cy="99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2000" kern="0" dirty="0" smtClean="0"/>
              <a:t>Les réseaux de neurones sont d’excellentes machines pour projeter des données brutes vers un </a:t>
            </a:r>
            <a:r>
              <a:rPr lang="fr-CA" sz="2000" b="1" kern="0" dirty="0" smtClean="0">
                <a:solidFill>
                  <a:srgbClr val="FF0000"/>
                </a:solidFill>
              </a:rPr>
              <a:t>espace dimensionnel plus faible </a:t>
            </a:r>
            <a:r>
              <a:rPr lang="fr-CA" sz="2000" kern="0" dirty="0" smtClean="0"/>
              <a:t>dont les propriétés dépendent de la </a:t>
            </a:r>
            <a:r>
              <a:rPr lang="fr-CA" sz="2000" i="1" kern="0" dirty="0" err="1" smtClean="0"/>
              <a:t>loss</a:t>
            </a:r>
            <a:r>
              <a:rPr lang="fr-CA" sz="2000" kern="0" dirty="0" smtClean="0"/>
              <a:t> (ici </a:t>
            </a:r>
            <a:r>
              <a:rPr lang="fr-CA" sz="2000" b="1" kern="0" dirty="0" smtClean="0">
                <a:solidFill>
                  <a:srgbClr val="FF0000"/>
                </a:solidFill>
              </a:rPr>
              <a:t>espace linéaire car la sortie du réseau est un </a:t>
            </a:r>
            <a:r>
              <a:rPr lang="fr-CA" sz="2000" b="1" kern="0" dirty="0" err="1" smtClean="0">
                <a:solidFill>
                  <a:srgbClr val="FF0000"/>
                </a:solidFill>
              </a:rPr>
              <a:t>classifieur</a:t>
            </a:r>
            <a:r>
              <a:rPr lang="fr-CA" sz="2000" b="1" kern="0" dirty="0" smtClean="0">
                <a:solidFill>
                  <a:srgbClr val="FF0000"/>
                </a:solidFill>
              </a:rPr>
              <a:t> linéaire</a:t>
            </a:r>
            <a:r>
              <a:rPr lang="fr-CA" sz="2000" kern="0" dirty="0" smtClean="0"/>
              <a:t>). </a:t>
            </a:r>
            <a:endParaRPr lang="en-CA" sz="2000" kern="0" dirty="0"/>
          </a:p>
        </p:txBody>
      </p:sp>
    </p:spTree>
    <p:extLst>
      <p:ext uri="{BB962C8B-B14F-4D97-AF65-F5344CB8AC3E}">
        <p14:creationId xmlns:p14="http://schemas.microsoft.com/office/powerpoint/2010/main" val="5285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3"/>
          <p:cNvPicPr preferRelativeResize="0"/>
          <p:nvPr/>
        </p:nvPicPr>
        <p:blipFill rotWithShape="1">
          <a:blip r:embed="rId3">
            <a:alphaModFix/>
          </a:blip>
          <a:srcRect l="57531" t="24094" r="6822" b="23182"/>
          <a:stretch/>
        </p:blipFill>
        <p:spPr>
          <a:xfrm>
            <a:off x="2717899" y="3006976"/>
            <a:ext cx="6336096" cy="26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/>
              <a:t>progressive GAN</a:t>
            </a:r>
            <a:endParaRPr dirty="0"/>
          </a:p>
        </p:txBody>
      </p:sp>
      <p:sp>
        <p:nvSpPr>
          <p:cNvPr id="798" name="Google Shape;798;p113"/>
          <p:cNvSpPr txBox="1">
            <a:spLocks noGrp="1"/>
          </p:cNvSpPr>
          <p:nvPr>
            <p:ph type="body" idx="1"/>
          </p:nvPr>
        </p:nvSpPr>
        <p:spPr>
          <a:xfrm>
            <a:off x="70100" y="1570175"/>
            <a:ext cx="779374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fr-CA" sz="1800" dirty="0" smtClean="0"/>
              <a:t>Et progressivement, on augmente la résolution de l’image </a:t>
            </a:r>
            <a:endParaRPr sz="1800"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>
                <a:highlight>
                  <a:srgbClr val="FFFFFF"/>
                </a:highlight>
              </a:rPr>
              <a:t>“Progessive GAN” Karras et al. ICLR’18</a:t>
            </a:r>
            <a:endParaRPr sz="2000" i="1"/>
          </a:p>
        </p:txBody>
      </p:sp>
      <p:sp>
        <p:nvSpPr>
          <p:cNvPr id="7" name="Rectangle 6"/>
          <p:cNvSpPr/>
          <p:nvPr/>
        </p:nvSpPr>
        <p:spPr>
          <a:xfrm>
            <a:off x="5004261" y="2635135"/>
            <a:ext cx="4049733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76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3"/>
          <p:cNvPicPr preferRelativeResize="0"/>
          <p:nvPr/>
        </p:nvPicPr>
        <p:blipFill rotWithShape="1">
          <a:blip r:embed="rId3">
            <a:alphaModFix/>
          </a:blip>
          <a:srcRect l="57531" t="24094" r="6822" b="23182"/>
          <a:stretch/>
        </p:blipFill>
        <p:spPr>
          <a:xfrm>
            <a:off x="2717899" y="3006976"/>
            <a:ext cx="6336096" cy="26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/>
              <a:t>progressive GAN</a:t>
            </a:r>
            <a:endParaRPr dirty="0"/>
          </a:p>
        </p:txBody>
      </p:sp>
      <p:sp>
        <p:nvSpPr>
          <p:cNvPr id="798" name="Google Shape;798;p113"/>
          <p:cNvSpPr txBox="1">
            <a:spLocks noGrp="1"/>
          </p:cNvSpPr>
          <p:nvPr>
            <p:ph type="body" idx="1"/>
          </p:nvPr>
        </p:nvSpPr>
        <p:spPr>
          <a:xfrm>
            <a:off x="70100" y="1570175"/>
            <a:ext cx="779374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fr-CA" sz="1800" dirty="0" smtClean="0"/>
              <a:t>Et progressivement, on augmente la résolution de l’image </a:t>
            </a:r>
            <a:endParaRPr sz="1800"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>
                <a:highlight>
                  <a:srgbClr val="FFFFFF"/>
                </a:highlight>
              </a:rPr>
              <a:t>“Progessive GAN” Karras et al. ICLR’18</a:t>
            </a:r>
            <a:endParaRPr sz="2000" i="1"/>
          </a:p>
        </p:txBody>
      </p:sp>
      <p:sp>
        <p:nvSpPr>
          <p:cNvPr id="7" name="Rectangle 6"/>
          <p:cNvSpPr/>
          <p:nvPr/>
        </p:nvSpPr>
        <p:spPr>
          <a:xfrm>
            <a:off x="5004261" y="2635135"/>
            <a:ext cx="4049733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967838" y="2333438"/>
            <a:ext cx="7042068" cy="2042556"/>
          </a:xfrm>
          <a:prstGeom prst="rect">
            <a:avLst/>
          </a:prstGeom>
          <a:solidFill>
            <a:srgbClr val="AAE2CA"/>
          </a:solidFill>
          <a:effectLst>
            <a:outerShdw blurRad="7112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55555"/>
                </a:solidFill>
                <a:latin typeface="Helvetica Neue"/>
              </a:rPr>
              <a:t>“</a:t>
            </a:r>
            <a:r>
              <a:rPr lang="en-US" b="1" i="1" dirty="0" smtClean="0">
                <a:solidFill>
                  <a:srgbClr val="555555"/>
                </a:solidFill>
                <a:latin typeface="Helvetica Neue"/>
              </a:rPr>
              <a:t>Progressive </a:t>
            </a:r>
            <a:r>
              <a:rPr lang="en-US" b="1" i="1" dirty="0">
                <a:solidFill>
                  <a:srgbClr val="555555"/>
                </a:solidFill>
                <a:latin typeface="Helvetica Neue"/>
              </a:rPr>
              <a:t>Growing GAN requires that the capacity of both the generator and discriminator model be expanded by adding layers during the training </a:t>
            </a:r>
            <a:r>
              <a:rPr lang="en-US" b="1" i="1" dirty="0" smtClean="0">
                <a:solidFill>
                  <a:srgbClr val="555555"/>
                </a:solidFill>
                <a:latin typeface="Helvetica Neue"/>
              </a:rPr>
              <a:t>process</a:t>
            </a:r>
            <a:r>
              <a:rPr lang="en-US" dirty="0" smtClean="0">
                <a:solidFill>
                  <a:srgbClr val="555555"/>
                </a:solidFill>
                <a:latin typeface="Helvetica Neue"/>
              </a:rPr>
              <a:t>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4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3"/>
          <p:cNvPicPr preferRelativeResize="0"/>
          <p:nvPr/>
        </p:nvPicPr>
        <p:blipFill rotWithShape="1">
          <a:blip r:embed="rId3">
            <a:alphaModFix/>
          </a:blip>
          <a:srcRect l="57531" t="24094" r="6822" b="23182"/>
          <a:stretch/>
        </p:blipFill>
        <p:spPr>
          <a:xfrm>
            <a:off x="2717899" y="3006976"/>
            <a:ext cx="6336096" cy="26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/>
              <a:t>progressive GAN</a:t>
            </a:r>
            <a:endParaRPr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>
                <a:highlight>
                  <a:srgbClr val="FFFFFF"/>
                </a:highlight>
              </a:rPr>
              <a:t>“Progessive GAN” Karras et al. ICLR’18</a:t>
            </a:r>
            <a:endParaRPr sz="2000" i="1"/>
          </a:p>
        </p:txBody>
      </p:sp>
      <p:sp>
        <p:nvSpPr>
          <p:cNvPr id="7" name="Rectangle 6"/>
          <p:cNvSpPr/>
          <p:nvPr/>
        </p:nvSpPr>
        <p:spPr>
          <a:xfrm>
            <a:off x="7140633" y="2635135"/>
            <a:ext cx="1913361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Google Shape;798;p113"/>
          <p:cNvSpPr txBox="1">
            <a:spLocks noGrp="1"/>
          </p:cNvSpPr>
          <p:nvPr>
            <p:ph type="body" idx="1"/>
          </p:nvPr>
        </p:nvSpPr>
        <p:spPr>
          <a:xfrm>
            <a:off x="70100" y="1570175"/>
            <a:ext cx="7793740" cy="3416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fr-CA" sz="1800" dirty="0" smtClean="0"/>
              <a:t>Et progressivement, chaque couche qu’on ajoute vient bonifier la couche précédente : cela se fait à l’aide d’une </a:t>
            </a:r>
            <a:r>
              <a:rPr lang="fr-CA" sz="1800" b="1" dirty="0" smtClean="0">
                <a:solidFill>
                  <a:srgbClr val="FF0000"/>
                </a:solidFill>
              </a:rPr>
              <a:t>opération « résiduelle ».</a:t>
            </a:r>
            <a:endParaRPr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Ajout de couches</a:t>
            </a:r>
            <a:endParaRPr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 dirty="0">
                <a:highlight>
                  <a:srgbClr val="FFFFFF"/>
                </a:highlight>
              </a:rPr>
              <a:t>“</a:t>
            </a:r>
            <a:r>
              <a:rPr lang="fr-CA" sz="2000" i="1" dirty="0" err="1">
                <a:highlight>
                  <a:srgbClr val="FFFFFF"/>
                </a:highlight>
              </a:rPr>
              <a:t>Progessive</a:t>
            </a:r>
            <a:r>
              <a:rPr lang="fr-CA" sz="2000" i="1" dirty="0">
                <a:highlight>
                  <a:srgbClr val="FFFFFF"/>
                </a:highlight>
              </a:rPr>
              <a:t> GAN” </a:t>
            </a:r>
            <a:r>
              <a:rPr lang="fr-CA" sz="2000" i="1" dirty="0" err="1">
                <a:highlight>
                  <a:srgbClr val="FFFFFF"/>
                </a:highlight>
              </a:rPr>
              <a:t>Karras</a:t>
            </a:r>
            <a:r>
              <a:rPr lang="fr-CA" sz="2000" i="1" dirty="0">
                <a:highlight>
                  <a:srgbClr val="FFFFFF"/>
                </a:highlight>
              </a:rPr>
              <a:t> et al. ICLR’18</a:t>
            </a:r>
            <a:endParaRPr sz="2000" i="1" dirty="0"/>
          </a:p>
        </p:txBody>
      </p:sp>
      <p:sp>
        <p:nvSpPr>
          <p:cNvPr id="802" name="Google Shape;802;p113"/>
          <p:cNvSpPr txBox="1">
            <a:spLocks noGrp="1"/>
          </p:cNvSpPr>
          <p:nvPr>
            <p:ph type="body" idx="1"/>
          </p:nvPr>
        </p:nvSpPr>
        <p:spPr>
          <a:xfrm>
            <a:off x="70100" y="1227027"/>
            <a:ext cx="8679072" cy="948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-CA" sz="1800" dirty="0" smtClean="0"/>
              <a:t>Lorsque </a:t>
            </a:r>
            <a:r>
              <a:rPr lang="fr-CA" sz="1800" b="1" dirty="0" smtClean="0">
                <a:solidFill>
                  <a:srgbClr val="FF0000"/>
                </a:solidFill>
              </a:rPr>
              <a:t>l’entraînement</a:t>
            </a:r>
            <a:r>
              <a:rPr lang="fr-CA" sz="1800" dirty="0" smtClean="0"/>
              <a:t> d’une couche de résolution </a:t>
            </a:r>
            <a:r>
              <a:rPr lang="fr-CA" sz="1800" dirty="0" err="1" smtClean="0"/>
              <a:t>RxR</a:t>
            </a:r>
            <a:r>
              <a:rPr lang="fr-CA" sz="1800" dirty="0" smtClean="0"/>
              <a:t> (ici 16x16) est </a:t>
            </a:r>
            <a:r>
              <a:rPr lang="fr-CA" sz="1800" b="1" dirty="0" smtClean="0">
                <a:solidFill>
                  <a:srgbClr val="FF0000"/>
                </a:solidFill>
              </a:rPr>
              <a:t>terminé</a:t>
            </a:r>
            <a:r>
              <a:rPr lang="fr-CA" sz="1800" dirty="0" smtClean="0"/>
              <a:t>…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7" name="Google Shape;800;p113"/>
          <p:cNvPicPr preferRelativeResize="0"/>
          <p:nvPr/>
        </p:nvPicPr>
        <p:blipFill rotWithShape="1">
          <a:blip r:embed="rId3">
            <a:alphaModFix/>
          </a:blip>
          <a:srcRect l="62985" t="31875" r="11707" b="23184"/>
          <a:stretch/>
        </p:blipFill>
        <p:spPr>
          <a:xfrm>
            <a:off x="1898188" y="2546578"/>
            <a:ext cx="6023839" cy="27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690850" y="2541787"/>
            <a:ext cx="4231177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30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Ajout de couches</a:t>
            </a:r>
            <a:endParaRPr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 dirty="0">
                <a:highlight>
                  <a:srgbClr val="FFFFFF"/>
                </a:highlight>
              </a:rPr>
              <a:t>“</a:t>
            </a:r>
            <a:r>
              <a:rPr lang="fr-CA" sz="2000" i="1" dirty="0" err="1">
                <a:highlight>
                  <a:srgbClr val="FFFFFF"/>
                </a:highlight>
              </a:rPr>
              <a:t>Progessive</a:t>
            </a:r>
            <a:r>
              <a:rPr lang="fr-CA" sz="2000" i="1" dirty="0">
                <a:highlight>
                  <a:srgbClr val="FFFFFF"/>
                </a:highlight>
              </a:rPr>
              <a:t> GAN” </a:t>
            </a:r>
            <a:r>
              <a:rPr lang="fr-CA" sz="2000" i="1" dirty="0" err="1">
                <a:highlight>
                  <a:srgbClr val="FFFFFF"/>
                </a:highlight>
              </a:rPr>
              <a:t>Karras</a:t>
            </a:r>
            <a:r>
              <a:rPr lang="fr-CA" sz="2000" i="1" dirty="0">
                <a:highlight>
                  <a:srgbClr val="FFFFFF"/>
                </a:highlight>
              </a:rPr>
              <a:t> et al. ICLR’18</a:t>
            </a:r>
            <a:endParaRPr sz="2000" i="1" dirty="0"/>
          </a:p>
        </p:txBody>
      </p:sp>
      <p:sp>
        <p:nvSpPr>
          <p:cNvPr id="802" name="Google Shape;802;p113"/>
          <p:cNvSpPr txBox="1">
            <a:spLocks noGrp="1"/>
          </p:cNvSpPr>
          <p:nvPr>
            <p:ph type="body" idx="1"/>
          </p:nvPr>
        </p:nvSpPr>
        <p:spPr>
          <a:xfrm>
            <a:off x="70100" y="1227027"/>
            <a:ext cx="8679072" cy="948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-CA" sz="1800" dirty="0" smtClean="0"/>
              <a:t>… On </a:t>
            </a:r>
            <a:r>
              <a:rPr lang="fr-CA" sz="1800" b="1" dirty="0" smtClean="0">
                <a:solidFill>
                  <a:srgbClr val="FF0000"/>
                </a:solidFill>
              </a:rPr>
              <a:t>ajoute une nouvelle couche </a:t>
            </a:r>
            <a:r>
              <a:rPr lang="fr-CA" sz="1800" dirty="0" smtClean="0"/>
              <a:t>de résolution 2Rx2D (ici 32x32) au générateur ET au discriminateur.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7" name="Google Shape;800;p113"/>
          <p:cNvPicPr preferRelativeResize="0"/>
          <p:nvPr/>
        </p:nvPicPr>
        <p:blipFill rotWithShape="1">
          <a:blip r:embed="rId3">
            <a:alphaModFix/>
          </a:blip>
          <a:srcRect l="62985" t="31875" r="11707" b="23184"/>
          <a:stretch/>
        </p:blipFill>
        <p:spPr>
          <a:xfrm>
            <a:off x="1898188" y="2546578"/>
            <a:ext cx="6023839" cy="27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176356" y="2541787"/>
            <a:ext cx="1745671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8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Ajout de couches</a:t>
            </a:r>
            <a:endParaRPr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 dirty="0">
                <a:highlight>
                  <a:srgbClr val="FFFFFF"/>
                </a:highlight>
              </a:rPr>
              <a:t>“</a:t>
            </a:r>
            <a:r>
              <a:rPr lang="fr-CA" sz="2000" i="1" dirty="0" err="1">
                <a:highlight>
                  <a:srgbClr val="FFFFFF"/>
                </a:highlight>
              </a:rPr>
              <a:t>Progessive</a:t>
            </a:r>
            <a:r>
              <a:rPr lang="fr-CA" sz="2000" i="1" dirty="0">
                <a:highlight>
                  <a:srgbClr val="FFFFFF"/>
                </a:highlight>
              </a:rPr>
              <a:t> GAN” </a:t>
            </a:r>
            <a:r>
              <a:rPr lang="fr-CA" sz="2000" i="1" dirty="0" err="1">
                <a:highlight>
                  <a:srgbClr val="FFFFFF"/>
                </a:highlight>
              </a:rPr>
              <a:t>Karras</a:t>
            </a:r>
            <a:r>
              <a:rPr lang="fr-CA" sz="2000" i="1" dirty="0">
                <a:highlight>
                  <a:srgbClr val="FFFFFF"/>
                </a:highlight>
              </a:rPr>
              <a:t> et al. ICLR’18</a:t>
            </a:r>
            <a:endParaRPr sz="2000" i="1" dirty="0"/>
          </a:p>
        </p:txBody>
      </p:sp>
      <p:sp>
        <p:nvSpPr>
          <p:cNvPr id="802" name="Google Shape;802;p113"/>
          <p:cNvSpPr txBox="1">
            <a:spLocks noGrp="1"/>
          </p:cNvSpPr>
          <p:nvPr>
            <p:ph type="body" idx="1"/>
          </p:nvPr>
        </p:nvSpPr>
        <p:spPr>
          <a:xfrm>
            <a:off x="70099" y="1227027"/>
            <a:ext cx="9073901" cy="948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-CA" sz="1800" dirty="0" smtClean="0"/>
              <a:t>… mais pour éviter un choc, on ajoute une </a:t>
            </a:r>
            <a:r>
              <a:rPr lang="fr-CA" sz="1800" b="1" dirty="0" smtClean="0">
                <a:solidFill>
                  <a:schemeClr val="accent1"/>
                </a:solidFill>
              </a:rPr>
              <a:t>composante résiduelle </a:t>
            </a:r>
            <a:r>
              <a:rPr lang="fr-CA" sz="1800" dirty="0" smtClean="0"/>
              <a:t>comprenant un facteur </a:t>
            </a:r>
            <a:r>
              <a:rPr lang="fr-CA" sz="1800" i="1" dirty="0" smtClean="0">
                <a:latin typeface="Symbol" panose="05050102010706020507" pitchFamily="18" charset="2"/>
              </a:rPr>
              <a:t>a</a:t>
            </a:r>
            <a:endParaRPr lang="fr-CA" sz="1800" i="1" dirty="0" smtClean="0">
              <a:latin typeface="+mj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Au début de l’entrainement, </a:t>
            </a:r>
            <a:r>
              <a:rPr lang="fr-CA" sz="18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fr-CA" sz="1800" b="1" i="1" dirty="0" smtClean="0">
                <a:solidFill>
                  <a:srgbClr val="FF0000"/>
                </a:solidFill>
                <a:latin typeface="+mj-lt"/>
              </a:rPr>
              <a:t>=0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et </a:t>
            </a:r>
            <a:r>
              <a:rPr lang="fr-CA" sz="1800" b="1" dirty="0" err="1" smtClean="0">
                <a:solidFill>
                  <a:srgbClr val="FF0000"/>
                </a:solidFill>
                <a:latin typeface="+mj-lt"/>
              </a:rPr>
              <a:t>progressivemnt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fr-CA" sz="18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 augmente pour atteindre </a:t>
            </a:r>
            <a:r>
              <a:rPr lang="fr-CA" sz="18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fr-CA" sz="1800" b="1" i="1" dirty="0" smtClean="0">
                <a:solidFill>
                  <a:srgbClr val="FF0000"/>
                </a:solidFill>
              </a:rPr>
              <a:t>=1 </a:t>
            </a:r>
            <a:r>
              <a:rPr lang="fr-CA" sz="1800" b="1" dirty="0" smtClean="0">
                <a:solidFill>
                  <a:srgbClr val="FF0000"/>
                </a:solidFill>
                <a:latin typeface="+mj-lt"/>
              </a:rPr>
              <a:t>à la fin</a:t>
            </a:r>
            <a:endParaRPr sz="1800" b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pic>
        <p:nvPicPr>
          <p:cNvPr id="7" name="Google Shape;800;p113"/>
          <p:cNvPicPr preferRelativeResize="0"/>
          <p:nvPr/>
        </p:nvPicPr>
        <p:blipFill rotWithShape="1">
          <a:blip r:embed="rId3">
            <a:alphaModFix/>
          </a:blip>
          <a:srcRect l="62985" t="31875" r="11707" b="23184"/>
          <a:stretch/>
        </p:blipFill>
        <p:spPr>
          <a:xfrm>
            <a:off x="1898188" y="2546578"/>
            <a:ext cx="6023839" cy="27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176356" y="2541787"/>
            <a:ext cx="1745671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3"/>
          <p:cNvSpPr txBox="1">
            <a:spLocks noGrp="1"/>
          </p:cNvSpPr>
          <p:nvPr>
            <p:ph type="title"/>
          </p:nvPr>
        </p:nvSpPr>
        <p:spPr>
          <a:xfrm>
            <a:off x="228572" y="2833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Ajout de couches</a:t>
            </a:r>
            <a:endParaRPr dirty="0"/>
          </a:p>
        </p:txBody>
      </p:sp>
      <p:sp>
        <p:nvSpPr>
          <p:cNvPr id="801" name="Google Shape;801;p113"/>
          <p:cNvSpPr txBox="1"/>
          <p:nvPr/>
        </p:nvSpPr>
        <p:spPr>
          <a:xfrm>
            <a:off x="4588624" y="6045792"/>
            <a:ext cx="4555375" cy="81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sz="2000" i="1" dirty="0">
                <a:highlight>
                  <a:srgbClr val="FFFFFF"/>
                </a:highlight>
              </a:rPr>
              <a:t>“</a:t>
            </a:r>
            <a:r>
              <a:rPr lang="fr-CA" sz="2000" i="1" dirty="0" err="1">
                <a:highlight>
                  <a:srgbClr val="FFFFFF"/>
                </a:highlight>
              </a:rPr>
              <a:t>Progessive</a:t>
            </a:r>
            <a:r>
              <a:rPr lang="fr-CA" sz="2000" i="1" dirty="0">
                <a:highlight>
                  <a:srgbClr val="FFFFFF"/>
                </a:highlight>
              </a:rPr>
              <a:t> GAN” </a:t>
            </a:r>
            <a:r>
              <a:rPr lang="fr-CA" sz="2000" i="1" dirty="0" err="1">
                <a:highlight>
                  <a:srgbClr val="FFFFFF"/>
                </a:highlight>
              </a:rPr>
              <a:t>Karras</a:t>
            </a:r>
            <a:r>
              <a:rPr lang="fr-CA" sz="2000" i="1" dirty="0">
                <a:highlight>
                  <a:srgbClr val="FFFFFF"/>
                </a:highlight>
              </a:rPr>
              <a:t> et al. ICLR’18</a:t>
            </a:r>
            <a:endParaRPr sz="2000" i="1" dirty="0"/>
          </a:p>
        </p:txBody>
      </p:sp>
      <p:sp>
        <p:nvSpPr>
          <p:cNvPr id="802" name="Google Shape;802;p113"/>
          <p:cNvSpPr txBox="1">
            <a:spLocks noGrp="1"/>
          </p:cNvSpPr>
          <p:nvPr>
            <p:ph type="body" idx="1"/>
          </p:nvPr>
        </p:nvSpPr>
        <p:spPr>
          <a:xfrm>
            <a:off x="70100" y="1227027"/>
            <a:ext cx="8679072" cy="948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-CA" sz="1800" dirty="0" smtClean="0"/>
              <a:t>Lorsque l’entraînement est terminé, on enlève la composante résiduelle.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7" name="Google Shape;800;p113"/>
          <p:cNvPicPr preferRelativeResize="0"/>
          <p:nvPr/>
        </p:nvPicPr>
        <p:blipFill rotWithShape="1">
          <a:blip r:embed="rId3">
            <a:alphaModFix/>
          </a:blip>
          <a:srcRect l="62985" t="31875" r="11707" b="23184"/>
          <a:stretch/>
        </p:blipFill>
        <p:spPr>
          <a:xfrm>
            <a:off x="1898188" y="2546578"/>
            <a:ext cx="6023839" cy="2709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8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5" y="1012232"/>
            <a:ext cx="7891289" cy="5480267"/>
          </a:xfrm>
          <a:prstGeom prst="rect">
            <a:avLst/>
          </a:prstGeom>
        </p:spPr>
      </p:pic>
      <p:sp>
        <p:nvSpPr>
          <p:cNvPr id="5" name="Google Shape;810;p114"/>
          <p:cNvSpPr txBox="1"/>
          <p:nvPr/>
        </p:nvSpPr>
        <p:spPr>
          <a:xfrm>
            <a:off x="451552" y="440674"/>
            <a:ext cx="5632513" cy="43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</a:t>
            </a:r>
            <a:r>
              <a:rPr lang="fr-CA" i="1" dirty="0" err="1">
                <a:highlight>
                  <a:srgbClr val="FFFFFF"/>
                </a:highlight>
              </a:rPr>
              <a:t>Progessive</a:t>
            </a:r>
            <a:r>
              <a:rPr lang="fr-CA" i="1" dirty="0">
                <a:highlight>
                  <a:srgbClr val="FFFFFF"/>
                </a:highlight>
              </a:rPr>
              <a:t> GAN” </a:t>
            </a:r>
            <a:r>
              <a:rPr lang="fr-CA" i="1" dirty="0" err="1">
                <a:highlight>
                  <a:srgbClr val="FFFFFF"/>
                </a:highlight>
              </a:rPr>
              <a:t>Karras</a:t>
            </a:r>
            <a:r>
              <a:rPr lang="fr-CA" i="1" dirty="0">
                <a:highlight>
                  <a:srgbClr val="FFFFFF"/>
                </a:highlight>
              </a:rPr>
              <a:t> et al. ICLR’18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9975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4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</a:pPr>
              <a:t>118</a:t>
            </a:fld>
            <a:endParaRPr/>
          </a:p>
        </p:txBody>
      </p:sp>
      <p:pic>
        <p:nvPicPr>
          <p:cNvPr id="809" name="Google Shape;8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21" y="1951175"/>
            <a:ext cx="7088994" cy="35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14"/>
          <p:cNvSpPr txBox="1"/>
          <p:nvPr/>
        </p:nvSpPr>
        <p:spPr>
          <a:xfrm>
            <a:off x="451552" y="440674"/>
            <a:ext cx="5632513" cy="43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i="1" dirty="0">
                <a:highlight>
                  <a:srgbClr val="FFFFFF"/>
                </a:highlight>
              </a:rPr>
              <a:t>“</a:t>
            </a:r>
            <a:r>
              <a:rPr lang="fr-CA" i="1" dirty="0" err="1">
                <a:highlight>
                  <a:srgbClr val="FFFFFF"/>
                </a:highlight>
              </a:rPr>
              <a:t>Progessive</a:t>
            </a:r>
            <a:r>
              <a:rPr lang="fr-CA" i="1" dirty="0">
                <a:highlight>
                  <a:srgbClr val="FFFFFF"/>
                </a:highlight>
              </a:rPr>
              <a:t> GAN” </a:t>
            </a:r>
            <a:r>
              <a:rPr lang="fr-CA" i="1" dirty="0" err="1">
                <a:highlight>
                  <a:srgbClr val="FFFFFF"/>
                </a:highlight>
              </a:rPr>
              <a:t>Karras</a:t>
            </a:r>
            <a:r>
              <a:rPr lang="fr-CA" i="1" dirty="0">
                <a:highlight>
                  <a:srgbClr val="FFFFFF"/>
                </a:highlight>
              </a:rPr>
              <a:t> et al. ICLR’18</a:t>
            </a:r>
            <a:endParaRPr i="1" dirty="0"/>
          </a:p>
        </p:txBody>
      </p:sp>
      <p:sp>
        <p:nvSpPr>
          <p:cNvPr id="2" name="Rectangle 1"/>
          <p:cNvSpPr/>
          <p:nvPr/>
        </p:nvSpPr>
        <p:spPr>
          <a:xfrm>
            <a:off x="2045781" y="5775113"/>
            <a:ext cx="4038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https://youtu.be/XOxxPcy5Gr4</a:t>
            </a:r>
          </a:p>
        </p:txBody>
      </p:sp>
    </p:spTree>
    <p:extLst>
      <p:ext uri="{BB962C8B-B14F-4D97-AF65-F5344CB8AC3E}">
        <p14:creationId xmlns:p14="http://schemas.microsoft.com/office/powerpoint/2010/main" val="190826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8488A683-4117-4D05-ADAE-C75F78C0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114" y="1197033"/>
            <a:ext cx="6449489" cy="514031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4682065" y="1522366"/>
            <a:ext cx="436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 </a:t>
            </a:r>
            <a:r>
              <a:rPr lang="en-US" altLang="zh-CN" dirty="0" err="1" smtClean="0"/>
              <a:t>Générateur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reçoit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une</a:t>
            </a:r>
            <a:r>
              <a:rPr lang="en-US" altLang="zh-CN" dirty="0" smtClean="0"/>
              <a:t> version </a:t>
            </a:r>
            <a:r>
              <a:rPr lang="en-US" altLang="zh-CN" dirty="0" err="1" smtClean="0"/>
              <a:t>modifiée</a:t>
            </a:r>
            <a:r>
              <a:rPr lang="en-US" altLang="zh-CN" dirty="0" smtClean="0"/>
              <a:t> “w” par 8 couches FC du </a:t>
            </a:r>
            <a:r>
              <a:rPr lang="en-US" altLang="zh-CN" dirty="0" err="1" smtClean="0"/>
              <a:t>vecteur</a:t>
            </a:r>
            <a:r>
              <a:rPr lang="en-US" altLang="zh-CN" dirty="0" smtClean="0"/>
              <a:t> latent “z”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-1767424" y="1197033"/>
            <a:ext cx="1837113" cy="529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640003" y="1042140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49058" y="4959304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4171726" y="61839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 smtClean="0">
                <a:latin typeface="+mj-lt"/>
                <a:ea typeface="Microsoft JhengHei" panose="020B0604030504040204" pitchFamily="34" charset="-120"/>
              </a:rPr>
              <a:t>Karas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 et al.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A </a:t>
            </a:r>
            <a:r>
              <a:rPr lang="en-US" altLang="zh-CN" sz="1200" b="1" dirty="0">
                <a:latin typeface="+mj-lt"/>
                <a:ea typeface="Microsoft JhengHei" panose="020B0604030504040204" pitchFamily="34" charset="-120"/>
              </a:rPr>
              <a:t>Style-Based Generator Architecture for Generative Adversarial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Networks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, CVPR 2019</a:t>
            </a:r>
            <a:endParaRPr lang="en-CA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6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83" y="-135165"/>
            <a:ext cx="2796704" cy="994172"/>
          </a:xfrm>
        </p:spPr>
        <p:txBody>
          <a:bodyPr/>
          <a:lstStyle/>
          <a:p>
            <a:r>
              <a:rPr lang="fr-CA" dirty="0"/>
              <a:t>Propriété </a:t>
            </a:r>
            <a:r>
              <a:rPr lang="fr-CA" dirty="0" smtClean="0"/>
              <a:t>2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923925" y="2192090"/>
            <a:ext cx="7262003" cy="3303835"/>
            <a:chOff x="1790212" y="1934915"/>
            <a:chExt cx="6086198" cy="2300567"/>
          </a:xfrm>
        </p:grpSpPr>
        <p:sp>
          <p:nvSpPr>
            <p:cNvPr id="9" name="Oval 8"/>
            <p:cNvSpPr/>
            <p:nvPr/>
          </p:nvSpPr>
          <p:spPr>
            <a:xfrm>
              <a:off x="3091218" y="3132535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114541" y="2347425"/>
              <a:ext cx="403542" cy="30413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3096121" y="273388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91218" y="3517625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3091218" y="3931727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2288818" y="2786147"/>
              <a:ext cx="438607" cy="27250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3696712"/>
                </p:ext>
              </p:extLst>
            </p:nvPr>
          </p:nvGraphicFramePr>
          <p:xfrm>
            <a:off x="2386960" y="2785610"/>
            <a:ext cx="241300" cy="230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48" name="Equation" r:id="rId3" imgW="152280" imgH="215640" progId="Equation.3">
                    <p:embed/>
                  </p:oleObj>
                </mc:Choice>
                <mc:Fallback>
                  <p:oleObj name="Equation" r:id="rId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960" y="2785610"/>
                          <a:ext cx="241300" cy="230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2288818" y="3203981"/>
              <a:ext cx="438607" cy="27250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9918595"/>
                </p:ext>
              </p:extLst>
            </p:nvPr>
          </p:nvGraphicFramePr>
          <p:xfrm>
            <a:off x="2377434" y="3204711"/>
            <a:ext cx="261937" cy="230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49" name="Equation" r:id="rId5" imgW="164880" imgH="215640" progId="Equation.3">
                    <p:embed/>
                  </p:oleObj>
                </mc:Choice>
                <mc:Fallback>
                  <p:oleObj name="Equation" r:id="rId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7434" y="3204711"/>
                          <a:ext cx="261937" cy="230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2727425" y="3284413"/>
              <a:ext cx="363793" cy="558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2727425" y="2499493"/>
              <a:ext cx="387116" cy="422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2727425" y="2900978"/>
              <a:ext cx="368696" cy="439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2727425" y="2922400"/>
              <a:ext cx="363793" cy="747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2727425" y="3340234"/>
              <a:ext cx="363793" cy="7433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 flipV="1">
              <a:off x="2727425" y="2900978"/>
              <a:ext cx="368696" cy="21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3518084" y="2499492"/>
              <a:ext cx="526977" cy="6135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3536504" y="2900978"/>
              <a:ext cx="508556" cy="212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3541409" y="3113089"/>
              <a:ext cx="503651" cy="1713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3541409" y="3113088"/>
              <a:ext cx="503651" cy="970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3541409" y="3113089"/>
              <a:ext cx="503651" cy="556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040157" y="3344644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045060" y="294599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3518083" y="2499494"/>
              <a:ext cx="522072" cy="997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3536503" y="2900977"/>
              <a:ext cx="503651" cy="595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3541409" y="3284412"/>
              <a:ext cx="498746" cy="212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3541409" y="3496523"/>
              <a:ext cx="498746" cy="1729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42" idx="2"/>
            </p:cNvCxnSpPr>
            <p:nvPr/>
          </p:nvCxnSpPr>
          <p:spPr>
            <a:xfrm flipV="1">
              <a:off x="4490350" y="3339460"/>
              <a:ext cx="384513" cy="1570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38" idx="2"/>
            </p:cNvCxnSpPr>
            <p:nvPr/>
          </p:nvCxnSpPr>
          <p:spPr>
            <a:xfrm flipV="1">
              <a:off x="4485443" y="2927094"/>
              <a:ext cx="380494" cy="18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3541409" y="3496523"/>
              <a:ext cx="498746" cy="5870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3" idx="6"/>
              <a:endCxn id="21" idx="2"/>
            </p:cNvCxnSpPr>
            <p:nvPr/>
          </p:nvCxnSpPr>
          <p:spPr>
            <a:xfrm>
              <a:off x="2727425" y="2922400"/>
              <a:ext cx="363793" cy="1161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5" idx="6"/>
              <a:endCxn id="10" idx="2"/>
            </p:cNvCxnSpPr>
            <p:nvPr/>
          </p:nvCxnSpPr>
          <p:spPr>
            <a:xfrm flipV="1">
              <a:off x="2727425" y="2499493"/>
              <a:ext cx="387116" cy="8407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25" idx="6"/>
              <a:endCxn id="19" idx="2"/>
            </p:cNvCxnSpPr>
            <p:nvPr/>
          </p:nvCxnSpPr>
          <p:spPr>
            <a:xfrm>
              <a:off x="2727425" y="3340234"/>
              <a:ext cx="363793" cy="3292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8637910"/>
                </p:ext>
              </p:extLst>
            </p:nvPr>
          </p:nvGraphicFramePr>
          <p:xfrm>
            <a:off x="1790212" y="2902248"/>
            <a:ext cx="368334" cy="524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0" name="Equation" r:id="rId7" imgW="126720" imgH="177480" progId="Equation.3">
                    <p:embed/>
                  </p:oleObj>
                </mc:Choice>
                <mc:Fallback>
                  <p:oleObj name="Equation" r:id="rId7" imgW="126720" imgH="177480" progId="Equation.3">
                    <p:embed/>
                    <p:pic>
                      <p:nvPicPr>
                        <p:cNvPr id="7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0212" y="2902248"/>
                          <a:ext cx="368334" cy="52416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Oval 73"/>
            <p:cNvSpPr/>
            <p:nvPr/>
          </p:nvSpPr>
          <p:spPr>
            <a:xfrm>
              <a:off x="3114541" y="1934915"/>
              <a:ext cx="403542" cy="30413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7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6331672"/>
                </p:ext>
              </p:extLst>
            </p:nvPr>
          </p:nvGraphicFramePr>
          <p:xfrm>
            <a:off x="3180709" y="1973791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1" name="Equation" r:id="rId9" imgW="126720" imgH="177480" progId="Equation.3">
                    <p:embed/>
                  </p:oleObj>
                </mc:Choice>
                <mc:Fallback>
                  <p:oleObj name="Equation" r:id="rId9" imgW="126720" imgH="177480" progId="Equation.3">
                    <p:embed/>
                    <p:pic>
                      <p:nvPicPr>
                        <p:cNvPr id="7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709" y="1973791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844738"/>
                </p:ext>
              </p:extLst>
            </p:nvPr>
          </p:nvGraphicFramePr>
          <p:xfrm>
            <a:off x="3209778" y="2370998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2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7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778" y="2370998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9510371"/>
                </p:ext>
              </p:extLst>
            </p:nvPr>
          </p:nvGraphicFramePr>
          <p:xfrm>
            <a:off x="3214627" y="277295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3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4627" y="277295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2947031"/>
                </p:ext>
              </p:extLst>
            </p:nvPr>
          </p:nvGraphicFramePr>
          <p:xfrm>
            <a:off x="3206963" y="3166275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4" name="Equation" r:id="rId14" imgW="126720" imgH="177480" progId="Equation.3">
                    <p:embed/>
                  </p:oleObj>
                </mc:Choice>
                <mc:Fallback>
                  <p:oleObj name="Equation" r:id="rId14" imgW="126720" imgH="177480" progId="Equation.3">
                    <p:embed/>
                    <p:pic>
                      <p:nvPicPr>
                        <p:cNvPr id="8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6963" y="3166275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9891072"/>
                </p:ext>
              </p:extLst>
            </p:nvPr>
          </p:nvGraphicFramePr>
          <p:xfrm>
            <a:off x="3224328" y="3552072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5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8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328" y="3552072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8104398"/>
                </p:ext>
              </p:extLst>
            </p:nvPr>
          </p:nvGraphicFramePr>
          <p:xfrm>
            <a:off x="3211639" y="395025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6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1639" y="395025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0" name="Straight Arrow Connector 89"/>
            <p:cNvCxnSpPr>
              <a:stCxn id="23" idx="6"/>
              <a:endCxn id="9" idx="2"/>
            </p:cNvCxnSpPr>
            <p:nvPr/>
          </p:nvCxnSpPr>
          <p:spPr>
            <a:xfrm>
              <a:off x="2727425" y="2922400"/>
              <a:ext cx="363793" cy="362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23" idx="6"/>
              <a:endCxn id="74" idx="2"/>
            </p:cNvCxnSpPr>
            <p:nvPr/>
          </p:nvCxnSpPr>
          <p:spPr>
            <a:xfrm flipV="1">
              <a:off x="2727425" y="2086983"/>
              <a:ext cx="387116" cy="835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25" idx="6"/>
              <a:endCxn id="74" idx="2"/>
            </p:cNvCxnSpPr>
            <p:nvPr/>
          </p:nvCxnSpPr>
          <p:spPr>
            <a:xfrm flipV="1">
              <a:off x="2727425" y="2086983"/>
              <a:ext cx="387116" cy="1253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4029530" y="252213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102" name="Straight Arrow Connector 101"/>
            <p:cNvCxnSpPr>
              <a:stCxn id="99" idx="6"/>
              <a:endCxn id="138" idx="2"/>
            </p:cNvCxnSpPr>
            <p:nvPr/>
          </p:nvCxnSpPr>
          <p:spPr>
            <a:xfrm>
              <a:off x="4469913" y="2689228"/>
              <a:ext cx="396024" cy="237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74" idx="6"/>
              <a:endCxn id="99" idx="2"/>
            </p:cNvCxnSpPr>
            <p:nvPr/>
          </p:nvCxnSpPr>
          <p:spPr>
            <a:xfrm>
              <a:off x="3518083" y="2086983"/>
              <a:ext cx="511447" cy="6022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74" idx="6"/>
              <a:endCxn id="41" idx="2"/>
            </p:cNvCxnSpPr>
            <p:nvPr/>
          </p:nvCxnSpPr>
          <p:spPr>
            <a:xfrm>
              <a:off x="3518083" y="2086983"/>
              <a:ext cx="526977" cy="10261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74" idx="6"/>
              <a:endCxn id="40" idx="2"/>
            </p:cNvCxnSpPr>
            <p:nvPr/>
          </p:nvCxnSpPr>
          <p:spPr>
            <a:xfrm>
              <a:off x="3518083" y="2086983"/>
              <a:ext cx="522074" cy="14095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" idx="6"/>
              <a:endCxn id="99" idx="2"/>
            </p:cNvCxnSpPr>
            <p:nvPr/>
          </p:nvCxnSpPr>
          <p:spPr>
            <a:xfrm>
              <a:off x="3518083" y="2499493"/>
              <a:ext cx="511447" cy="189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" idx="6"/>
              <a:endCxn id="99" idx="2"/>
            </p:cNvCxnSpPr>
            <p:nvPr/>
          </p:nvCxnSpPr>
          <p:spPr>
            <a:xfrm flipV="1">
              <a:off x="3536504" y="2689228"/>
              <a:ext cx="493026" cy="2117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9" idx="6"/>
              <a:endCxn id="99" idx="2"/>
            </p:cNvCxnSpPr>
            <p:nvPr/>
          </p:nvCxnSpPr>
          <p:spPr>
            <a:xfrm flipV="1">
              <a:off x="3541411" y="2689228"/>
              <a:ext cx="488119" cy="5951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9" idx="6"/>
              <a:endCxn id="99" idx="2"/>
            </p:cNvCxnSpPr>
            <p:nvPr/>
          </p:nvCxnSpPr>
          <p:spPr>
            <a:xfrm flipV="1">
              <a:off x="3541411" y="2689228"/>
              <a:ext cx="488119" cy="980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21" idx="6"/>
              <a:endCxn id="99" idx="2"/>
            </p:cNvCxnSpPr>
            <p:nvPr/>
          </p:nvCxnSpPr>
          <p:spPr>
            <a:xfrm flipV="1">
              <a:off x="3541411" y="2689228"/>
              <a:ext cx="488119" cy="13943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213676"/>
                </p:ext>
              </p:extLst>
            </p:nvPr>
          </p:nvGraphicFramePr>
          <p:xfrm>
            <a:off x="4131413" y="254007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7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12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1413" y="254007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917399"/>
                </p:ext>
              </p:extLst>
            </p:nvPr>
          </p:nvGraphicFramePr>
          <p:xfrm>
            <a:off x="4160482" y="2937281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8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13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482" y="2937281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3999444"/>
                </p:ext>
              </p:extLst>
            </p:nvPr>
          </p:nvGraphicFramePr>
          <p:xfrm>
            <a:off x="4165331" y="3339237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59" name="Equation" r:id="rId20" imgW="126720" imgH="177480" progId="Equation.3">
                    <p:embed/>
                  </p:oleObj>
                </mc:Choice>
                <mc:Fallback>
                  <p:oleObj name="Equation" r:id="rId20" imgW="126720" imgH="177480" progId="Equation.3">
                    <p:embed/>
                    <p:pic>
                      <p:nvPicPr>
                        <p:cNvPr id="13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5331" y="3339237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" name="Oval 133"/>
            <p:cNvSpPr/>
            <p:nvPr/>
          </p:nvSpPr>
          <p:spPr>
            <a:xfrm>
              <a:off x="5623708" y="2972059"/>
              <a:ext cx="478560" cy="3209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0187116"/>
                </p:ext>
              </p:extLst>
            </p:nvPr>
          </p:nvGraphicFramePr>
          <p:xfrm>
            <a:off x="5726564" y="3041109"/>
            <a:ext cx="325402" cy="208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60" name="Equation" r:id="rId21" imgW="152280" imgH="139680" progId="Equation.3">
                    <p:embed/>
                  </p:oleObj>
                </mc:Choice>
                <mc:Fallback>
                  <p:oleObj name="Equation" r:id="rId21" imgW="152280" imgH="139680" progId="Equation.3">
                    <p:embed/>
                    <p:pic>
                      <p:nvPicPr>
                        <p:cNvPr id="13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6564" y="3041109"/>
                          <a:ext cx="325402" cy="20871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" name="Oval 137"/>
            <p:cNvSpPr/>
            <p:nvPr/>
          </p:nvSpPr>
          <p:spPr>
            <a:xfrm>
              <a:off x="4865937" y="2760004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8588604"/>
                </p:ext>
              </p:extLst>
            </p:nvPr>
          </p:nvGraphicFramePr>
          <p:xfrm>
            <a:off x="4981359" y="2751287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61" name="Equation" r:id="rId23" imgW="126720" imgH="177480" progId="Equation.3">
                    <p:embed/>
                  </p:oleObj>
                </mc:Choice>
                <mc:Fallback>
                  <p:oleObj name="Equation" r:id="rId23" imgW="126720" imgH="177480" progId="Equation.3">
                    <p:embed/>
                    <p:pic>
                      <p:nvPicPr>
                        <p:cNvPr id="13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1359" y="2751287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" name="Oval 141"/>
            <p:cNvSpPr/>
            <p:nvPr/>
          </p:nvSpPr>
          <p:spPr>
            <a:xfrm>
              <a:off x="4874863" y="3172370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4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977861"/>
                </p:ext>
              </p:extLst>
            </p:nvPr>
          </p:nvGraphicFramePr>
          <p:xfrm>
            <a:off x="4990285" y="3163653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62" name="Equation" r:id="rId24" imgW="126720" imgH="177480" progId="Equation.3">
                    <p:embed/>
                  </p:oleObj>
                </mc:Choice>
                <mc:Fallback>
                  <p:oleObj name="Equation" r:id="rId24" imgW="126720" imgH="177480" progId="Equation.3">
                    <p:embed/>
                    <p:pic>
                      <p:nvPicPr>
                        <p:cNvPr id="14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0285" y="3163653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7" name="Straight Arrow Connector 146"/>
            <p:cNvCxnSpPr>
              <a:stCxn id="41" idx="6"/>
              <a:endCxn id="142" idx="2"/>
            </p:cNvCxnSpPr>
            <p:nvPr/>
          </p:nvCxnSpPr>
          <p:spPr>
            <a:xfrm>
              <a:off x="4485443" y="3113088"/>
              <a:ext cx="389420" cy="226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40" idx="6"/>
              <a:endCxn id="138" idx="2"/>
            </p:cNvCxnSpPr>
            <p:nvPr/>
          </p:nvCxnSpPr>
          <p:spPr>
            <a:xfrm flipV="1">
              <a:off x="4490350" y="2927094"/>
              <a:ext cx="375587" cy="569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99" idx="6"/>
              <a:endCxn id="142" idx="2"/>
            </p:cNvCxnSpPr>
            <p:nvPr/>
          </p:nvCxnSpPr>
          <p:spPr>
            <a:xfrm>
              <a:off x="4469913" y="2689228"/>
              <a:ext cx="404950" cy="65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8" idx="6"/>
              <a:endCxn id="134" idx="2"/>
            </p:cNvCxnSpPr>
            <p:nvPr/>
          </p:nvCxnSpPr>
          <p:spPr>
            <a:xfrm>
              <a:off x="5306320" y="2927094"/>
              <a:ext cx="317388" cy="205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2" idx="6"/>
              <a:endCxn id="134" idx="2"/>
            </p:cNvCxnSpPr>
            <p:nvPr/>
          </p:nvCxnSpPr>
          <p:spPr>
            <a:xfrm flipV="1">
              <a:off x="5315246" y="3132535"/>
              <a:ext cx="308462" cy="2069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9364225"/>
                </p:ext>
              </p:extLst>
            </p:nvPr>
          </p:nvGraphicFramePr>
          <p:xfrm>
            <a:off x="6210668" y="2983033"/>
            <a:ext cx="1665742" cy="2829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63" name="Equation" r:id="rId25" imgW="1257120" imgH="228600" progId="Equation.3">
                    <p:embed/>
                  </p:oleObj>
                </mc:Choice>
                <mc:Fallback>
                  <p:oleObj name="Equation" r:id="rId25" imgW="1257120" imgH="228600" progId="Equation.3">
                    <p:embed/>
                    <p:pic>
                      <p:nvPicPr>
                        <p:cNvPr id="1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668" y="2983033"/>
                          <a:ext cx="1665742" cy="28298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3" name="Title 1"/>
          <p:cNvSpPr txBox="1">
            <a:spLocks/>
          </p:cNvSpPr>
          <p:nvPr/>
        </p:nvSpPr>
        <p:spPr bwMode="auto">
          <a:xfrm>
            <a:off x="141582" y="626996"/>
            <a:ext cx="9002417" cy="99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2000" kern="0" dirty="0" smtClean="0"/>
              <a:t>Les réseaux de neurones sont d’excellentes machines pour estimer des </a:t>
            </a:r>
            <a:r>
              <a:rPr lang="fr-CA" sz="2000" b="1" kern="0" dirty="0" smtClean="0">
                <a:solidFill>
                  <a:srgbClr val="FF0000"/>
                </a:solidFill>
              </a:rPr>
              <a:t>probabilités conditionnelles. </a:t>
            </a:r>
            <a:endParaRPr lang="en-CA" sz="20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8488A683-4117-4D05-ADAE-C75F78C0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114" y="1197033"/>
            <a:ext cx="6449489" cy="514031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4682065" y="1522366"/>
            <a:ext cx="4362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 </a:t>
            </a:r>
            <a:r>
              <a:rPr lang="en-US" altLang="zh-CN" dirty="0" err="1"/>
              <a:t>Générateur</a:t>
            </a:r>
            <a:r>
              <a:rPr lang="en-US" altLang="zh-CN" dirty="0"/>
              <a:t> </a:t>
            </a:r>
            <a:r>
              <a:rPr lang="en-US" altLang="zh-CN" dirty="0" err="1"/>
              <a:t>reçoit</a:t>
            </a:r>
            <a:r>
              <a:rPr lang="en-US" altLang="zh-CN" dirty="0"/>
              <a:t> </a:t>
            </a:r>
            <a:r>
              <a:rPr lang="en-US" altLang="zh-CN" dirty="0" err="1"/>
              <a:t>une</a:t>
            </a:r>
            <a:r>
              <a:rPr lang="en-US" altLang="zh-CN" dirty="0"/>
              <a:t> version </a:t>
            </a:r>
            <a:r>
              <a:rPr lang="en-US" altLang="zh-CN" dirty="0" err="1"/>
              <a:t>modifiée</a:t>
            </a:r>
            <a:r>
              <a:rPr lang="en-US" altLang="zh-CN" dirty="0"/>
              <a:t> “w” par 8 couches FC du </a:t>
            </a:r>
            <a:r>
              <a:rPr lang="en-US" altLang="zh-CN" dirty="0" err="1"/>
              <a:t>vecteur</a:t>
            </a:r>
            <a:r>
              <a:rPr lang="en-US" altLang="zh-CN" dirty="0"/>
              <a:t> latent “z”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Et </a:t>
            </a:r>
            <a:r>
              <a:rPr lang="en-US" altLang="zh-CN" dirty="0" err="1" smtClean="0"/>
              <a:t>ce</a:t>
            </a:r>
            <a:r>
              <a:rPr lang="en-US" altLang="zh-CN" dirty="0" smtClean="0"/>
              <a:t>, à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chaque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couche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du </a:t>
            </a:r>
            <a:r>
              <a:rPr lang="en-US" altLang="zh-CN" dirty="0" err="1" smtClean="0"/>
              <a:t>réseau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-1767424" y="1197033"/>
            <a:ext cx="1837113" cy="529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/>
          <p:cNvSpPr/>
          <p:nvPr/>
        </p:nvSpPr>
        <p:spPr>
          <a:xfrm>
            <a:off x="1662545" y="2078182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1662545" y="2879467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1670856" y="4299335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1670856" y="5100620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171726" y="61839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 smtClean="0">
                <a:latin typeface="+mj-lt"/>
                <a:ea typeface="Microsoft JhengHei" panose="020B0604030504040204" pitchFamily="34" charset="-120"/>
              </a:rPr>
              <a:t>Karas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 et al.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A </a:t>
            </a:r>
            <a:r>
              <a:rPr lang="en-US" altLang="zh-CN" sz="1200" b="1" dirty="0">
                <a:latin typeface="+mj-lt"/>
                <a:ea typeface="Microsoft JhengHei" panose="020B0604030504040204" pitchFamily="34" charset="-120"/>
              </a:rPr>
              <a:t>Style-Based Generator Architecture for Generative Adversarial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Networks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, CVPR 2019</a:t>
            </a:r>
            <a:endParaRPr lang="en-CA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14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8488A683-4117-4D05-ADAE-C75F78C0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114" y="1197033"/>
            <a:ext cx="6449489" cy="514031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4557375" y="1522366"/>
            <a:ext cx="4486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altLang="zh-CN" dirty="0"/>
              <a:t>L</a:t>
            </a:r>
            <a:r>
              <a:rPr lang="fr-CA" altLang="zh-CN" dirty="0" smtClean="0"/>
              <a:t>’entrée du réseau est un </a:t>
            </a:r>
            <a:r>
              <a:rPr lang="fr-CA" altLang="zh-CN" b="1" dirty="0" smtClean="0">
                <a:solidFill>
                  <a:srgbClr val="FF0000"/>
                </a:solidFill>
              </a:rPr>
              <a:t>tenseur</a:t>
            </a:r>
            <a:r>
              <a:rPr lang="fr-CA" altLang="zh-CN" dirty="0" smtClean="0"/>
              <a:t> </a:t>
            </a:r>
            <a:r>
              <a:rPr lang="fr-CA" altLang="zh-CN" b="1" dirty="0" smtClean="0">
                <a:solidFill>
                  <a:srgbClr val="FF0000"/>
                </a:solidFill>
              </a:rPr>
              <a:t>constant</a:t>
            </a:r>
            <a:r>
              <a:rPr lang="fr-CA" altLang="zh-CN" dirty="0" smtClean="0"/>
              <a:t> appris par entraînement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-1767424" y="1197033"/>
            <a:ext cx="1837113" cy="529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/>
          <p:cNvSpPr/>
          <p:nvPr/>
        </p:nvSpPr>
        <p:spPr>
          <a:xfrm>
            <a:off x="1961801" y="1657968"/>
            <a:ext cx="1812177" cy="383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171726" y="61839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 smtClean="0">
                <a:latin typeface="+mj-lt"/>
                <a:ea typeface="Microsoft JhengHei" panose="020B0604030504040204" pitchFamily="34" charset="-120"/>
              </a:rPr>
              <a:t>Karas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 et al.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A </a:t>
            </a:r>
            <a:r>
              <a:rPr lang="en-US" altLang="zh-CN" sz="1200" b="1" dirty="0">
                <a:latin typeface="+mj-lt"/>
                <a:ea typeface="Microsoft JhengHei" panose="020B0604030504040204" pitchFamily="34" charset="-120"/>
              </a:rPr>
              <a:t>Style-Based Generator Architecture for Generative Adversarial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Networks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, CVPR 2019</a:t>
            </a:r>
            <a:endParaRPr lang="en-CA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60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sp>
        <p:nvSpPr>
          <p:cNvPr id="817" name="Google Shape;817;p115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</a:pPr>
              <a:t>122</a:t>
            </a:fld>
            <a:endParaRPr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8488A683-4117-4D05-ADAE-C75F78C0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114" y="1197033"/>
            <a:ext cx="6449489" cy="514031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4557375" y="1522366"/>
            <a:ext cx="4486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altLang="zh-CN" dirty="0" smtClean="0"/>
              <a:t>Du </a:t>
            </a:r>
            <a:r>
              <a:rPr lang="fr-CA" altLang="zh-CN" b="1" dirty="0" smtClean="0">
                <a:solidFill>
                  <a:srgbClr val="FF0000"/>
                </a:solidFill>
              </a:rPr>
              <a:t>bruit</a:t>
            </a:r>
            <a:r>
              <a:rPr lang="fr-CA" altLang="zh-CN" dirty="0" smtClean="0"/>
              <a:t> est multiplié à chaque carte d’activation</a:t>
            </a:r>
            <a:r>
              <a:rPr lang="zh-CN" altLang="en-US" dirty="0" smtClean="0"/>
              <a:t> </a:t>
            </a:r>
            <a:r>
              <a:rPr lang="fr-CA" altLang="zh-CN" dirty="0" smtClean="0"/>
              <a:t>de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chaque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couche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du </a:t>
            </a:r>
            <a:r>
              <a:rPr lang="en-US" altLang="zh-CN" dirty="0" err="1" smtClean="0"/>
              <a:t>réseau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-1767424" y="1197033"/>
            <a:ext cx="1837113" cy="529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/>
          <p:cNvSpPr/>
          <p:nvPr/>
        </p:nvSpPr>
        <p:spPr>
          <a:xfrm>
            <a:off x="3391592" y="1837113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3391591" y="2691399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391590" y="4087230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449777" y="4901170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3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6647BE6-7DEE-4FA5-AB48-77FCD1788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020"/>
            <a:ext cx="5257800" cy="3722743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10C03DEF-AE00-4B29-939B-CC2D2E58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75" y="815680"/>
            <a:ext cx="3870117" cy="5327425"/>
          </a:xfrm>
          <a:prstGeom prst="rect">
            <a:avLst/>
          </a:prstGeom>
        </p:spPr>
      </p:pic>
      <p:sp>
        <p:nvSpPr>
          <p:cNvPr id="6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Effet du bruit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171726" y="61839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 smtClean="0">
                <a:latin typeface="+mj-lt"/>
                <a:ea typeface="Microsoft JhengHei" panose="020B0604030504040204" pitchFamily="34" charset="-120"/>
              </a:rPr>
              <a:t>Karas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 et al.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A </a:t>
            </a:r>
            <a:r>
              <a:rPr lang="en-US" altLang="zh-CN" sz="1200" b="1" dirty="0">
                <a:latin typeface="+mj-lt"/>
                <a:ea typeface="Microsoft JhengHei" panose="020B0604030504040204" pitchFamily="34" charset="-120"/>
              </a:rPr>
              <a:t>Style-Based Generator Architecture for Generative Adversarial </a:t>
            </a:r>
            <a:r>
              <a:rPr lang="en-US" altLang="zh-CN" sz="1200" b="1" dirty="0" smtClean="0">
                <a:latin typeface="+mj-lt"/>
                <a:ea typeface="Microsoft JhengHei" panose="020B0604030504040204" pitchFamily="34" charset="-120"/>
              </a:rPr>
              <a:t>Networks</a:t>
            </a:r>
            <a:r>
              <a:rPr lang="en-US" altLang="zh-CN" sz="1200" dirty="0" smtClean="0">
                <a:latin typeface="+mj-lt"/>
                <a:ea typeface="Microsoft JhengHei" panose="020B0604030504040204" pitchFamily="34" charset="-120"/>
              </a:rPr>
              <a:t>, CVPR 2019</a:t>
            </a:r>
            <a:endParaRPr lang="en-CA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23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sp>
        <p:nvSpPr>
          <p:cNvPr id="817" name="Google Shape;817;p115"/>
          <p:cNvSpPr txBox="1">
            <a:spLocks noGrp="1"/>
          </p:cNvSpPr>
          <p:nvPr>
            <p:ph type="sldNum" idx="12"/>
          </p:nvPr>
        </p:nvSpPr>
        <p:spPr>
          <a:xfrm>
            <a:off x="8595308" y="5674198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fld id="{00000000-1234-1234-1234-123412341234}" type="slidenum">
              <a:rPr lang="fr-CA"/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</a:pPr>
              <a:t>124</a:t>
            </a:fld>
            <a:endParaRPr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8488A683-4117-4D05-ADAE-C75F78C0D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114" y="1197033"/>
            <a:ext cx="6449489" cy="514031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4803548" y="1522366"/>
            <a:ext cx="406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altLang="zh-CN" dirty="0" err="1" smtClean="0"/>
              <a:t>AdaIN</a:t>
            </a:r>
            <a:r>
              <a:rPr lang="fr-CA" altLang="zh-CN" dirty="0" smtClean="0"/>
              <a:t>: adaptive instance </a:t>
            </a:r>
            <a:r>
              <a:rPr lang="fr-CA" altLang="zh-CN" dirty="0" err="1" smtClean="0"/>
              <a:t>normalization</a:t>
            </a:r>
            <a:endParaRPr lang="fr-CA" altLang="zh-CN" dirty="0" smtClean="0"/>
          </a:p>
          <a:p>
            <a:endParaRPr lang="fr-CA" altLang="zh-CN" dirty="0" smtClean="0"/>
          </a:p>
          <a:p>
            <a:endParaRPr lang="fr-CA" altLang="zh-CN" dirty="0" smtClean="0"/>
          </a:p>
          <a:p>
            <a:endParaRPr lang="fr-CA" altLang="zh-CN" dirty="0" smtClean="0"/>
          </a:p>
          <a:p>
            <a:r>
              <a:rPr lang="fr-CA" altLang="zh-CN" dirty="0" smtClean="0"/>
              <a:t>Comme du </a:t>
            </a:r>
            <a:r>
              <a:rPr lang="fr-CA" altLang="zh-CN" dirty="0" err="1" smtClean="0"/>
              <a:t>batchNorm</a:t>
            </a:r>
            <a:r>
              <a:rPr lang="fr-CA" altLang="zh-CN" dirty="0" smtClean="0"/>
              <a:t>, mais dont les 2 opérateurs affines</a:t>
            </a:r>
          </a:p>
          <a:p>
            <a:r>
              <a:rPr lang="fr-CA" altLang="zh-CN" dirty="0" smtClean="0"/>
              <a:t>sont fournis par </a:t>
            </a:r>
            <a:r>
              <a:rPr lang="fr-CA" altLang="zh-CN" b="1" dirty="0" smtClean="0"/>
              <a:t>w</a:t>
            </a:r>
            <a:endParaRPr lang="fr-CA" altLang="zh-CN" b="1" dirty="0"/>
          </a:p>
        </p:txBody>
      </p:sp>
      <p:sp>
        <p:nvSpPr>
          <p:cNvPr id="3" name="Rectangle 2"/>
          <p:cNvSpPr/>
          <p:nvPr/>
        </p:nvSpPr>
        <p:spPr>
          <a:xfrm>
            <a:off x="-1767424" y="1197033"/>
            <a:ext cx="1837113" cy="529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2576945" y="2028250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2576944" y="2882536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576943" y="4278367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635130" y="5092307"/>
            <a:ext cx="581891" cy="58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8138160" y="3034145"/>
            <a:ext cx="745141" cy="955964"/>
          </a:xfrm>
          <a:custGeom>
            <a:avLst/>
            <a:gdLst>
              <a:gd name="connsiteX0" fmla="*/ 307571 w 567189"/>
              <a:gd name="connsiteY0" fmla="*/ 955964 h 955964"/>
              <a:gd name="connsiteX1" fmla="*/ 556953 w 567189"/>
              <a:gd name="connsiteY1" fmla="*/ 473826 h 955964"/>
              <a:gd name="connsiteX2" fmla="*/ 0 w 567189"/>
              <a:gd name="connsiteY2" fmla="*/ 0 h 955964"/>
              <a:gd name="connsiteX0" fmla="*/ 307571 w 745141"/>
              <a:gd name="connsiteY0" fmla="*/ 955964 h 955964"/>
              <a:gd name="connsiteX1" fmla="*/ 739833 w 745141"/>
              <a:gd name="connsiteY1" fmla="*/ 523702 h 955964"/>
              <a:gd name="connsiteX2" fmla="*/ 0 w 745141"/>
              <a:gd name="connsiteY2" fmla="*/ 0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141" h="955964">
                <a:moveTo>
                  <a:pt x="307571" y="955964"/>
                </a:moveTo>
                <a:cubicBezTo>
                  <a:pt x="457893" y="794558"/>
                  <a:pt x="791095" y="683029"/>
                  <a:pt x="739833" y="523702"/>
                </a:cubicBezTo>
                <a:cubicBezTo>
                  <a:pt x="688571" y="364375"/>
                  <a:pt x="252845" y="157249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>
            <a:off x="6675098" y="3053604"/>
            <a:ext cx="2135694" cy="931026"/>
          </a:xfrm>
          <a:custGeom>
            <a:avLst/>
            <a:gdLst>
              <a:gd name="connsiteX0" fmla="*/ 307571 w 567189"/>
              <a:gd name="connsiteY0" fmla="*/ 955964 h 955964"/>
              <a:gd name="connsiteX1" fmla="*/ 556953 w 567189"/>
              <a:gd name="connsiteY1" fmla="*/ 473826 h 955964"/>
              <a:gd name="connsiteX2" fmla="*/ 0 w 567189"/>
              <a:gd name="connsiteY2" fmla="*/ 0 h 955964"/>
              <a:gd name="connsiteX0" fmla="*/ 1778924 w 2135694"/>
              <a:gd name="connsiteY0" fmla="*/ 931026 h 931026"/>
              <a:gd name="connsiteX1" fmla="*/ 2028306 w 2135694"/>
              <a:gd name="connsiteY1" fmla="*/ 448888 h 931026"/>
              <a:gd name="connsiteX2" fmla="*/ 0 w 2135694"/>
              <a:gd name="connsiteY2" fmla="*/ 0 h 931026"/>
              <a:gd name="connsiteX0" fmla="*/ 1778924 w 2135694"/>
              <a:gd name="connsiteY0" fmla="*/ 931026 h 931026"/>
              <a:gd name="connsiteX1" fmla="*/ 2028306 w 2135694"/>
              <a:gd name="connsiteY1" fmla="*/ 448888 h 931026"/>
              <a:gd name="connsiteX2" fmla="*/ 0 w 2135694"/>
              <a:gd name="connsiteY2" fmla="*/ 0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5694" h="931026">
                <a:moveTo>
                  <a:pt x="1778924" y="931026"/>
                </a:moveTo>
                <a:cubicBezTo>
                  <a:pt x="1929246" y="769620"/>
                  <a:pt x="2324793" y="604059"/>
                  <a:pt x="2028306" y="448888"/>
                </a:cubicBezTo>
                <a:cubicBezTo>
                  <a:pt x="1731819" y="293717"/>
                  <a:pt x="161405" y="306878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285281"/>
              </p:ext>
            </p:extLst>
          </p:nvPr>
        </p:nvGraphicFramePr>
        <p:xfrm>
          <a:off x="4682065" y="2436417"/>
          <a:ext cx="3976160" cy="675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49" name="Equation" r:id="rId5" imgW="2171520" imgH="419040" progId="Equation.3">
                  <p:embed/>
                </p:oleObj>
              </mc:Choice>
              <mc:Fallback>
                <p:oleObj name="Equation" r:id="rId5" imgW="2171520" imgH="41904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2065" y="2436417"/>
                        <a:ext cx="3976160" cy="6751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2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B5CF33F2-7833-40AD-A541-61C7C05EA005}"/>
              </a:ext>
            </a:extLst>
          </p:cNvPr>
          <p:cNvSpPr txBox="1"/>
          <p:nvPr/>
        </p:nvSpPr>
        <p:spPr>
          <a:xfrm>
            <a:off x="906109" y="2012817"/>
            <a:ext cx="823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altLang="zh-CN" dirty="0" smtClean="0"/>
              <a:t>Entraînement progressif comme pour </a:t>
            </a:r>
            <a:r>
              <a:rPr lang="fr-CA" altLang="zh-CN" b="1" dirty="0" smtClean="0">
                <a:solidFill>
                  <a:srgbClr val="FF0000"/>
                </a:solidFill>
              </a:rPr>
              <a:t>progressive GAN</a:t>
            </a:r>
            <a:endParaRPr lang="fr-CA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1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683" y="1204997"/>
            <a:ext cx="6348025" cy="53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15;p115"/>
          <p:cNvSpPr txBox="1">
            <a:spLocks noGrp="1"/>
          </p:cNvSpPr>
          <p:nvPr>
            <p:ph type="title"/>
          </p:nvPr>
        </p:nvSpPr>
        <p:spPr>
          <a:xfrm>
            <a:off x="349058" y="35193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CA" dirty="0" smtClean="0"/>
              <a:t>Style GAN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Défi avec les GAN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fr-CA" sz="2400" dirty="0" smtClean="0"/>
              <a:t>Soit un GAN entraîné sur MNIST, si je décode </a:t>
            </a:r>
            <a:r>
              <a:rPr lang="fr-CA" sz="2400" b="1" dirty="0" smtClean="0">
                <a:solidFill>
                  <a:srgbClr val="FF0000"/>
                </a:solidFill>
              </a:rPr>
              <a:t>10 vecteurs latents pris au hasard</a:t>
            </a:r>
            <a:r>
              <a:rPr lang="fr-CA" sz="2400" dirty="0" smtClean="0"/>
              <a:t>, j’aurai les images de </a:t>
            </a:r>
            <a:r>
              <a:rPr lang="fr-CA" sz="2400" b="1" dirty="0" smtClean="0">
                <a:solidFill>
                  <a:srgbClr val="FF0000"/>
                </a:solidFill>
              </a:rPr>
              <a:t>10 caractères aléatoires</a:t>
            </a:r>
            <a:r>
              <a:rPr lang="fr-CA" sz="2400" dirty="0" smtClean="0"/>
              <a:t>.</a:t>
            </a:r>
            <a:endParaRPr lang="en-CA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22" y="4013578"/>
            <a:ext cx="4463315" cy="504848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 rot="5400000" flipV="1">
            <a:off x="2128380" y="3574794"/>
            <a:ext cx="1444148" cy="124853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74665" y="3156807"/>
            <a:ext cx="2221528" cy="1731076"/>
            <a:chOff x="3468517" y="1937958"/>
            <a:chExt cx="1654019" cy="136174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757972"/>
                </p:ext>
              </p:extLst>
            </p:nvPr>
          </p:nvGraphicFramePr>
          <p:xfrm>
            <a:off x="3719026" y="2707880"/>
            <a:ext cx="1138001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768" r:id="rId4" imgW="5739480" imgH="2984040" progId="">
                    <p:embed/>
                  </p:oleObj>
                </mc:Choice>
                <mc:Fallback>
                  <p:oleObj r:id="rId4" imgW="5739480" imgH="2984040" progId="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19026" y="2707880"/>
                          <a:ext cx="1138001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991875" y="4616018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496566" y="429136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032092" y="433374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209583" y="416887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1337706" y="445208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Curved Connector 18"/>
          <p:cNvCxnSpPr>
            <a:stCxn id="16" idx="7"/>
          </p:cNvCxnSpPr>
          <p:nvPr/>
        </p:nvCxnSpPr>
        <p:spPr>
          <a:xfrm rot="5400000" flipH="1" flipV="1">
            <a:off x="1537842" y="3664831"/>
            <a:ext cx="304876" cy="107181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5" idx="6"/>
          </p:cNvCxnSpPr>
          <p:nvPr/>
        </p:nvCxnSpPr>
        <p:spPr>
          <a:xfrm flipV="1">
            <a:off x="1639830" y="4353174"/>
            <a:ext cx="586356" cy="45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8" idx="5"/>
          </p:cNvCxnSpPr>
          <p:nvPr/>
        </p:nvCxnSpPr>
        <p:spPr>
          <a:xfrm rot="5400000" flipH="1" flipV="1">
            <a:off x="1793632" y="4132785"/>
            <a:ext cx="98909" cy="766197"/>
          </a:xfrm>
          <a:prstGeom prst="curvedConnector4">
            <a:avLst>
              <a:gd name="adj1" fmla="val -231122"/>
              <a:gd name="adj2" fmla="val 513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5"/>
            <a:endCxn id="8" idx="0"/>
          </p:cNvCxnSpPr>
          <p:nvPr/>
        </p:nvCxnSpPr>
        <p:spPr>
          <a:xfrm rot="5400000" flipH="1" flipV="1">
            <a:off x="1405066" y="3908153"/>
            <a:ext cx="530211" cy="1112029"/>
          </a:xfrm>
          <a:prstGeom prst="curvedConnector4">
            <a:avLst>
              <a:gd name="adj1" fmla="val 54090"/>
              <a:gd name="adj2" fmla="val 218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1320489" y="3903794"/>
            <a:ext cx="905696" cy="295783"/>
          </a:xfrm>
          <a:prstGeom prst="curvedConnector3">
            <a:avLst>
              <a:gd name="adj1" fmla="val 31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Défi avec les GAN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fr-CA" sz="2400" b="1" dirty="0" smtClean="0">
                <a:solidFill>
                  <a:srgbClr val="FF0000"/>
                </a:solidFill>
              </a:rPr>
              <a:t>Question</a:t>
            </a:r>
            <a:r>
              <a:rPr lang="fr-CA" sz="2400" dirty="0" smtClean="0"/>
              <a:t>: comment générer des images de catégories prédéterminées?  Ex. comment sélectionner 10 vecteurs latent afin de produire la séquence de caractères : 0,1,2,3,4,5,6,7,8,9? </a:t>
            </a:r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48" y="3873608"/>
            <a:ext cx="4562475" cy="523875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 rot="5400000" flipV="1">
            <a:off x="2128380" y="3574794"/>
            <a:ext cx="1444148" cy="124853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74665" y="3156807"/>
            <a:ext cx="2221528" cy="1731076"/>
            <a:chOff x="3468517" y="1937958"/>
            <a:chExt cx="1654019" cy="136174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719026" y="2707880"/>
            <a:ext cx="1138001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807" r:id="rId4" imgW="5739480" imgH="2984040" progId="">
                    <p:embed/>
                  </p:oleObj>
                </mc:Choice>
                <mc:Fallback>
                  <p:oleObj r:id="rId4" imgW="5739480" imgH="2984040" progId="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19026" y="2707880"/>
                          <a:ext cx="1138001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991875" y="4616018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496566" y="429136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032092" y="433374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209583" y="416887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1337706" y="445208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Curved Connector 18"/>
          <p:cNvCxnSpPr>
            <a:stCxn id="16" idx="7"/>
          </p:cNvCxnSpPr>
          <p:nvPr/>
        </p:nvCxnSpPr>
        <p:spPr>
          <a:xfrm rot="5400000" flipH="1" flipV="1">
            <a:off x="1537842" y="3664831"/>
            <a:ext cx="304876" cy="107181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5" idx="6"/>
          </p:cNvCxnSpPr>
          <p:nvPr/>
        </p:nvCxnSpPr>
        <p:spPr>
          <a:xfrm flipV="1">
            <a:off x="1639830" y="4353174"/>
            <a:ext cx="586356" cy="45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8" idx="5"/>
          </p:cNvCxnSpPr>
          <p:nvPr/>
        </p:nvCxnSpPr>
        <p:spPr>
          <a:xfrm rot="5400000" flipH="1" flipV="1">
            <a:off x="1793632" y="4132785"/>
            <a:ext cx="98909" cy="766197"/>
          </a:xfrm>
          <a:prstGeom prst="curvedConnector4">
            <a:avLst>
              <a:gd name="adj1" fmla="val -231122"/>
              <a:gd name="adj2" fmla="val 513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5"/>
            <a:endCxn id="8" idx="0"/>
          </p:cNvCxnSpPr>
          <p:nvPr/>
        </p:nvCxnSpPr>
        <p:spPr>
          <a:xfrm rot="5400000" flipH="1" flipV="1">
            <a:off x="1405066" y="3908153"/>
            <a:ext cx="530211" cy="1112029"/>
          </a:xfrm>
          <a:prstGeom prst="curvedConnector4">
            <a:avLst>
              <a:gd name="adj1" fmla="val 54090"/>
              <a:gd name="adj2" fmla="val 218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1320489" y="3903794"/>
            <a:ext cx="905696" cy="295783"/>
          </a:xfrm>
          <a:prstGeom prst="curvedConnector3">
            <a:avLst>
              <a:gd name="adj1" fmla="val 31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362024"/>
              </p:ext>
            </p:extLst>
          </p:nvPr>
        </p:nvGraphicFramePr>
        <p:xfrm>
          <a:off x="5134494" y="4867979"/>
          <a:ext cx="1790007" cy="16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08" r:id="rId6" imgW="1523520" imgH="1409400" progId="">
                  <p:embed/>
                </p:oleObj>
              </mc:Choice>
              <mc:Fallback>
                <p:oleObj r:id="rId6" imgW="1523520" imgH="1409400" progId="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34494" y="4867979"/>
                        <a:ext cx="1790007" cy="16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0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 smtClean="0"/>
              <a:t>Gan conditionnel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325" y="1329439"/>
            <a:ext cx="5133975" cy="4486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512" y="6194587"/>
            <a:ext cx="883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Mirza, Mehdi &amp; </a:t>
            </a:r>
            <a:r>
              <a:rPr lang="en-CA" sz="1600" dirty="0" err="1"/>
              <a:t>Osindero</a:t>
            </a:r>
            <a:r>
              <a:rPr lang="en-CA" sz="1600" dirty="0"/>
              <a:t>, Simon. (2014). Conditional Generative Adversarial Nets. arXiv:1411.1784v1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700" y="3125586"/>
            <a:ext cx="3843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L’idée est d’encoder un</a:t>
            </a:r>
          </a:p>
          <a:p>
            <a:r>
              <a:rPr lang="fr-CA" dirty="0"/>
              <a:t>v</a:t>
            </a:r>
            <a:r>
              <a:rPr lang="fr-CA" dirty="0" smtClean="0"/>
              <a:t>ecteur latent    ainsi qu’un</a:t>
            </a:r>
          </a:p>
          <a:p>
            <a:r>
              <a:rPr lang="fr-CA" b="1" dirty="0">
                <a:solidFill>
                  <a:srgbClr val="FF0000"/>
                </a:solidFill>
              </a:rPr>
              <a:t>v</a:t>
            </a:r>
            <a:r>
              <a:rPr lang="fr-CA" b="1" dirty="0" smtClean="0">
                <a:solidFill>
                  <a:srgbClr val="FF0000"/>
                </a:solidFill>
              </a:rPr>
              <a:t>ecteur de classe </a:t>
            </a:r>
            <a:r>
              <a:rPr lang="fr-CA" dirty="0" smtClean="0"/>
              <a:t>« one-hot »</a:t>
            </a:r>
            <a:endParaRPr lang="en-CA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804051"/>
              </p:ext>
            </p:extLst>
          </p:nvPr>
        </p:nvGraphicFramePr>
        <p:xfrm>
          <a:off x="2081142" y="3593193"/>
          <a:ext cx="261575" cy="2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28" name="Equation" r:id="rId4" imgW="126720" imgH="164880" progId="Equation.3">
                  <p:embed/>
                </p:oleObj>
              </mc:Choice>
              <mc:Fallback>
                <p:oleObj name="Equation" r:id="rId4" imgW="126720" imgH="1648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142" y="3593193"/>
                        <a:ext cx="261575" cy="297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677063"/>
              </p:ext>
            </p:extLst>
          </p:nvPr>
        </p:nvGraphicFramePr>
        <p:xfrm>
          <a:off x="4010790" y="3890356"/>
          <a:ext cx="2889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29" name="Equation" r:id="rId6" imgW="139680" imgH="203040" progId="Equation.3">
                  <p:embed/>
                </p:oleObj>
              </mc:Choice>
              <mc:Fallback>
                <p:oleObj name="Equation" r:id="rId6" imgW="139680" imgH="2030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790" y="3890356"/>
                        <a:ext cx="288925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632662" y="1256914"/>
            <a:ext cx="5199638" cy="196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2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/>
          <p:cNvCxnSpPr/>
          <p:nvPr/>
        </p:nvCxnSpPr>
        <p:spPr>
          <a:xfrm>
            <a:off x="3490385" y="2351823"/>
            <a:ext cx="309801" cy="1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22" idx="6"/>
          </p:cNvCxnSpPr>
          <p:nvPr/>
        </p:nvCxnSpPr>
        <p:spPr>
          <a:xfrm flipV="1">
            <a:off x="3498516" y="3047295"/>
            <a:ext cx="301670" cy="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2" idx="6"/>
          </p:cNvCxnSpPr>
          <p:nvPr/>
        </p:nvCxnSpPr>
        <p:spPr>
          <a:xfrm flipV="1">
            <a:off x="3486074" y="3709112"/>
            <a:ext cx="314112" cy="48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 rot="16200000">
            <a:off x="4026420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2445" y="5163588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/>
              <a:t>Softmax</a:t>
            </a:r>
            <a:endParaRPr lang="en-US" b="1" dirty="0"/>
          </a:p>
        </p:txBody>
      </p:sp>
      <p:sp>
        <p:nvSpPr>
          <p:cNvPr id="66" name="Oval 65"/>
          <p:cNvSpPr/>
          <p:nvPr/>
        </p:nvSpPr>
        <p:spPr>
          <a:xfrm>
            <a:off x="3781559" y="2088689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3856007" y="2242308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26" name="Equation" r:id="rId3" imgW="266400" imgH="164880" progId="Equation.3">
                  <p:embed/>
                </p:oleObj>
              </mc:Choice>
              <mc:Fallback>
                <p:oleObj name="Equation" r:id="rId3" imgW="266400" imgH="16488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242308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3789690" y="2747932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/>
          <p:cNvSpPr/>
          <p:nvPr/>
        </p:nvSpPr>
        <p:spPr>
          <a:xfrm>
            <a:off x="3777248" y="3407175"/>
            <a:ext cx="576064" cy="5349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4629150" y="2118855"/>
            <a:ext cx="477248" cy="18080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4393103" y="277697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norm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46193" y="233332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54324" y="299256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41882" y="365180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3856007" y="2898460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27" name="Equation" r:id="rId5" imgW="266400" imgH="164880" progId="Equation.3">
                  <p:embed/>
                </p:oleObj>
              </mc:Choice>
              <mc:Fallback>
                <p:oleObj name="Equation" r:id="rId5" imgW="266400" imgH="164880" progId="Equation.3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6007" y="2898460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/>
          </p:nvPr>
        </p:nvGraphicFramePr>
        <p:xfrm>
          <a:off x="3847226" y="3549431"/>
          <a:ext cx="460991" cy="28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28" name="Equation" r:id="rId6" imgW="266400" imgH="164880" progId="Equation.3">
                  <p:embed/>
                </p:oleObj>
              </mc:Choice>
              <mc:Fallback>
                <p:oleObj name="Equation" r:id="rId6" imgW="266400" imgH="164880" progId="Equation.3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226" y="3549431"/>
                        <a:ext cx="460991" cy="28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7523163" y="2167426"/>
          <a:ext cx="130333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29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3163" y="2167426"/>
                        <a:ext cx="1303337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/>
          </p:nvPr>
        </p:nvGraphicFramePr>
        <p:xfrm>
          <a:off x="7532688" y="2859576"/>
          <a:ext cx="1284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0" name="Equation" r:id="rId9" imgW="888840" imgH="215640" progId="Equation.3">
                  <p:embed/>
                </p:oleObj>
              </mc:Choice>
              <mc:Fallback>
                <p:oleObj name="Equation" r:id="rId9" imgW="888840" imgH="215640" progId="Equation.3">
                  <p:embed/>
                  <p:pic>
                    <p:nvPicPr>
                      <p:cNvPr id="83" name="Object 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2688" y="2859576"/>
                        <a:ext cx="128428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/>
          </p:nvPr>
        </p:nvGraphicFramePr>
        <p:xfrm>
          <a:off x="7523163" y="3485051"/>
          <a:ext cx="130333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1" name="Equation" r:id="rId11" imgW="901440" imgH="215640" progId="Equation.3">
                  <p:embed/>
                </p:oleObj>
              </mc:Choice>
              <mc:Fallback>
                <p:oleObj name="Equation" r:id="rId11" imgW="901440" imgH="215640" progId="Equation.3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23163" y="3485051"/>
                        <a:ext cx="130333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1455912" y="2995599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568004" y="2995135"/>
          <a:ext cx="2587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2" name="Equation" r:id="rId13" imgW="164880" imgH="215640" progId="Equation.3">
                  <p:embed/>
                </p:oleObj>
              </mc:Choice>
              <mc:Fallback>
                <p:oleObj name="Equation" r:id="rId13" imgW="164880" imgH="21564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004" y="2995135"/>
                        <a:ext cx="25876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88"/>
          <p:cNvSpPr/>
          <p:nvPr/>
        </p:nvSpPr>
        <p:spPr>
          <a:xfrm>
            <a:off x="1455912" y="4145337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/>
          <p:cNvSpPr/>
          <p:nvPr/>
        </p:nvSpPr>
        <p:spPr>
          <a:xfrm>
            <a:off x="1455912" y="176792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1620413" y="42276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3" name="Equation" r:id="rId15" imgW="101520" imgH="164880" progId="Equation.3">
                  <p:embed/>
                </p:oleObj>
              </mc:Choice>
              <mc:Fallback>
                <p:oleObj name="Equation" r:id="rId15" imgW="101520" imgH="164880" progId="Equation.3">
                  <p:embed/>
                  <p:pic>
                    <p:nvPicPr>
                      <p:cNvPr id="91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13" y="42276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" name="Straight Arrow Connector 91"/>
          <p:cNvCxnSpPr>
            <a:stCxn id="87" idx="6"/>
            <a:endCxn id="94" idx="2"/>
          </p:cNvCxnSpPr>
          <p:nvPr/>
        </p:nvCxnSpPr>
        <p:spPr>
          <a:xfrm flipV="1">
            <a:off x="1887960" y="2387452"/>
            <a:ext cx="1071463" cy="8068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9" idx="6"/>
            <a:endCxn id="94" idx="2"/>
          </p:cNvCxnSpPr>
          <p:nvPr/>
        </p:nvCxnSpPr>
        <p:spPr>
          <a:xfrm flipV="1">
            <a:off x="1887960" y="2387452"/>
            <a:ext cx="1071463" cy="19566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959423" y="2119961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Arrow Connector 94"/>
          <p:cNvCxnSpPr>
            <a:stCxn id="90" idx="6"/>
            <a:endCxn id="94" idx="2"/>
          </p:cNvCxnSpPr>
          <p:nvPr/>
        </p:nvCxnSpPr>
        <p:spPr>
          <a:xfrm>
            <a:off x="1887960" y="1966645"/>
            <a:ext cx="1071463" cy="42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Object 95"/>
          <p:cNvGraphicFramePr>
            <a:graphicFrameLocks noChangeAspect="1"/>
          </p:cNvGraphicFramePr>
          <p:nvPr>
            <p:extLst/>
          </p:nvPr>
        </p:nvGraphicFramePr>
        <p:xfrm>
          <a:off x="1891854" y="1674335"/>
          <a:ext cx="3968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4" name="Equation" r:id="rId17" imgW="253800" imgH="241200" progId="Equation.3">
                  <p:embed/>
                </p:oleObj>
              </mc:Choice>
              <mc:Fallback>
                <p:oleObj name="Equation" r:id="rId17" imgW="253800" imgH="241200" progId="Equation.3">
                  <p:embed/>
                  <p:pic>
                    <p:nvPicPr>
                      <p:cNvPr id="96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854" y="1674335"/>
                        <a:ext cx="3968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1839467" y="2722085"/>
          <a:ext cx="4206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5" name="Equation" r:id="rId19" imgW="266400" imgH="241200" progId="Equation.3">
                  <p:embed/>
                </p:oleObj>
              </mc:Choice>
              <mc:Fallback>
                <p:oleObj name="Equation" r:id="rId19" imgW="266400" imgH="24120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67" y="2722085"/>
                        <a:ext cx="4206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/>
          </p:nvPr>
        </p:nvGraphicFramePr>
        <p:xfrm>
          <a:off x="1734692" y="3758722"/>
          <a:ext cx="420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6" name="Equation" r:id="rId21" imgW="266400" imgH="241200" progId="Equation.3">
                  <p:embed/>
                </p:oleObj>
              </mc:Choice>
              <mc:Fallback>
                <p:oleObj name="Equation" r:id="rId21" imgW="266400" imgH="241200" progId="Equation.3">
                  <p:embed/>
                  <p:pic>
                    <p:nvPicPr>
                      <p:cNvPr id="98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692" y="3758722"/>
                        <a:ext cx="4206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Straight Arrow Connector 119"/>
          <p:cNvCxnSpPr>
            <a:stCxn id="87" idx="6"/>
            <a:endCxn id="122" idx="2"/>
          </p:cNvCxnSpPr>
          <p:nvPr/>
        </p:nvCxnSpPr>
        <p:spPr>
          <a:xfrm flipV="1">
            <a:off x="1887960" y="3046695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89" idx="6"/>
            <a:endCxn id="122" idx="2"/>
          </p:cNvCxnSpPr>
          <p:nvPr/>
        </p:nvCxnSpPr>
        <p:spPr>
          <a:xfrm flipV="1">
            <a:off x="1887960" y="3046695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2967554" y="2779204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>
            <a:stCxn id="90" idx="6"/>
            <a:endCxn id="122" idx="2"/>
          </p:cNvCxnSpPr>
          <p:nvPr/>
        </p:nvCxnSpPr>
        <p:spPr>
          <a:xfrm>
            <a:off x="1887960" y="1966645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Object 116"/>
          <p:cNvGraphicFramePr>
            <a:graphicFrameLocks noChangeAspect="1"/>
          </p:cNvGraphicFramePr>
          <p:nvPr>
            <p:extLst/>
          </p:nvPr>
        </p:nvGraphicFramePr>
        <p:xfrm>
          <a:off x="2428429" y="2117247"/>
          <a:ext cx="317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7" name="Equation" r:id="rId23" imgW="241200" imgH="241200" progId="Equation.3">
                  <p:embed/>
                </p:oleObj>
              </mc:Choice>
              <mc:Fallback>
                <p:oleObj name="Equation" r:id="rId23" imgW="241200" imgH="241200" progId="Equation.3">
                  <p:embed/>
                  <p:pic>
                    <p:nvPicPr>
                      <p:cNvPr id="117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29" y="2117247"/>
                        <a:ext cx="317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/>
          </p:nvPr>
        </p:nvGraphicFramePr>
        <p:xfrm>
          <a:off x="2352229" y="2845910"/>
          <a:ext cx="3333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8" name="Equation" r:id="rId25" imgW="253800" imgH="241200" progId="Equation.3">
                  <p:embed/>
                </p:oleObj>
              </mc:Choice>
              <mc:Fallback>
                <p:oleObj name="Equation" r:id="rId25" imgW="253800" imgH="241200" progId="Equation.3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229" y="2845910"/>
                        <a:ext cx="3333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/>
          </p:nvPr>
        </p:nvGraphicFramePr>
        <p:xfrm>
          <a:off x="2507804" y="3709510"/>
          <a:ext cx="3254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39" name="Equation" r:id="rId27" imgW="253800" imgH="241200" progId="Equation.3">
                  <p:embed/>
                </p:oleObj>
              </mc:Choice>
              <mc:Fallback>
                <p:oleObj name="Equation" r:id="rId27" imgW="253800" imgH="241200" progId="Equation.3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804" y="3709510"/>
                        <a:ext cx="3254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Oval 111"/>
          <p:cNvSpPr/>
          <p:nvPr/>
        </p:nvSpPr>
        <p:spPr>
          <a:xfrm>
            <a:off x="2955112" y="3438447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3" name="Straight Arrow Connector 112"/>
          <p:cNvCxnSpPr>
            <a:stCxn id="87" idx="6"/>
            <a:endCxn id="112" idx="2"/>
          </p:cNvCxnSpPr>
          <p:nvPr/>
        </p:nvCxnSpPr>
        <p:spPr>
          <a:xfrm>
            <a:off x="1887960" y="3194321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9" idx="6"/>
            <a:endCxn id="112" idx="2"/>
          </p:cNvCxnSpPr>
          <p:nvPr/>
        </p:nvCxnSpPr>
        <p:spPr>
          <a:xfrm flipV="1">
            <a:off x="1887960" y="3705938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0" idx="6"/>
            <a:endCxn id="112" idx="2"/>
          </p:cNvCxnSpPr>
          <p:nvPr/>
        </p:nvCxnSpPr>
        <p:spPr>
          <a:xfrm>
            <a:off x="1887960" y="1966645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108"/>
          <p:cNvGraphicFramePr>
            <a:graphicFrameLocks noChangeAspect="1"/>
          </p:cNvGraphicFramePr>
          <p:nvPr>
            <p:extLst/>
          </p:nvPr>
        </p:nvGraphicFramePr>
        <p:xfrm>
          <a:off x="1928367" y="2234722"/>
          <a:ext cx="3968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0" name="Equation" r:id="rId29" imgW="253800" imgH="241200" progId="Equation.3">
                  <p:embed/>
                </p:oleObj>
              </mc:Choice>
              <mc:Fallback>
                <p:oleObj name="Equation" r:id="rId29" imgW="253800" imgH="241200" progId="Equation.3">
                  <p:embed/>
                  <p:pic>
                    <p:nvPicPr>
                      <p:cNvPr id="109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67" y="2234722"/>
                        <a:ext cx="3968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/>
          <p:cNvGraphicFramePr>
            <a:graphicFrameLocks noChangeAspect="1"/>
          </p:cNvGraphicFramePr>
          <p:nvPr>
            <p:extLst/>
          </p:nvPr>
        </p:nvGraphicFramePr>
        <p:xfrm>
          <a:off x="1974404" y="3211035"/>
          <a:ext cx="419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1" name="Equation" r:id="rId31" imgW="266400" imgH="241200" progId="Equation.3">
                  <p:embed/>
                </p:oleObj>
              </mc:Choice>
              <mc:Fallback>
                <p:oleObj name="Equation" r:id="rId31" imgW="266400" imgH="241200" progId="Equation.3">
                  <p:embed/>
                  <p:pic>
                    <p:nvPicPr>
                      <p:cNvPr id="11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04" y="3211035"/>
                        <a:ext cx="419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/>
          <p:cNvGraphicFramePr>
            <a:graphicFrameLocks noChangeAspect="1"/>
          </p:cNvGraphicFramePr>
          <p:nvPr>
            <p:extLst/>
          </p:nvPr>
        </p:nvGraphicFramePr>
        <p:xfrm>
          <a:off x="2080767" y="4118450"/>
          <a:ext cx="419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2" name="Equation" r:id="rId33" imgW="266400" imgH="241200" progId="Equation.3">
                  <p:embed/>
                </p:oleObj>
              </mc:Choice>
              <mc:Fallback>
                <p:oleObj name="Equation" r:id="rId33" imgW="266400" imgH="241200" progId="Equation.3">
                  <p:embed/>
                  <p:pic>
                    <p:nvPicPr>
                      <p:cNvPr id="111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767" y="4118450"/>
                        <a:ext cx="419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/>
          </p:nvPr>
        </p:nvGraphicFramePr>
        <p:xfrm>
          <a:off x="1552129" y="1780697"/>
          <a:ext cx="2381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3" name="Equation" r:id="rId35" imgW="152280" imgH="215640" progId="Equation.3">
                  <p:embed/>
                </p:oleObj>
              </mc:Choice>
              <mc:Fallback>
                <p:oleObj name="Equation" r:id="rId35" imgW="152280" imgH="21564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129" y="1780697"/>
                        <a:ext cx="2381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6"/>
          <p:cNvGraphicFramePr>
            <a:graphicFrameLocks noChangeAspect="1"/>
          </p:cNvGraphicFramePr>
          <p:nvPr>
            <p:extLst/>
          </p:nvPr>
        </p:nvGraphicFramePr>
        <p:xfrm>
          <a:off x="3034365" y="2195430"/>
          <a:ext cx="465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4" name="Equation" r:id="rId37" imgW="330120" imgH="253800" progId="Equation.DSMT4">
                  <p:embed/>
                </p:oleObj>
              </mc:Choice>
              <mc:Fallback>
                <p:oleObj name="Equation" r:id="rId37" imgW="330120" imgH="253800" progId="Equation.DSMT4">
                  <p:embed/>
                  <p:pic>
                    <p:nvPicPr>
                      <p:cNvPr id="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365" y="2195430"/>
                        <a:ext cx="465137" cy="360363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6"/>
          <p:cNvGraphicFramePr>
            <a:graphicFrameLocks noChangeAspect="1"/>
          </p:cNvGraphicFramePr>
          <p:nvPr>
            <p:extLst/>
          </p:nvPr>
        </p:nvGraphicFramePr>
        <p:xfrm>
          <a:off x="3039127" y="2866943"/>
          <a:ext cx="4667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5" name="Equation" r:id="rId39" imgW="330120" imgH="253800" progId="Equation.DSMT4">
                  <p:embed/>
                </p:oleObj>
              </mc:Choice>
              <mc:Fallback>
                <p:oleObj name="Equation" r:id="rId39" imgW="330120" imgH="253800" progId="Equation.DSMT4">
                  <p:embed/>
                  <p:pic>
                    <p:nvPicPr>
                      <p:cNvPr id="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9127" y="2866943"/>
                        <a:ext cx="466725" cy="3603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6"/>
          <p:cNvGraphicFramePr>
            <a:graphicFrameLocks noChangeAspect="1"/>
          </p:cNvGraphicFramePr>
          <p:nvPr>
            <p:extLst/>
          </p:nvPr>
        </p:nvGraphicFramePr>
        <p:xfrm>
          <a:off x="3007377" y="3530518"/>
          <a:ext cx="4651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6" name="Equation" r:id="rId41" imgW="330120" imgH="253800" progId="Equation.DSMT4">
                  <p:embed/>
                </p:oleObj>
              </mc:Choice>
              <mc:Fallback>
                <p:oleObj name="Equation" r:id="rId41" imgW="330120" imgH="253800" progId="Equation.DSMT4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77" y="3530518"/>
                        <a:ext cx="465138" cy="35718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Straight Arrow Connector 62"/>
          <p:cNvCxnSpPr/>
          <p:nvPr/>
        </p:nvCxnSpPr>
        <p:spPr>
          <a:xfrm>
            <a:off x="5144388" y="2359990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123944" y="3019233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111502" y="3678476"/>
            <a:ext cx="239276" cy="1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Object 124"/>
          <p:cNvGraphicFramePr>
            <a:graphicFrameLocks noChangeAspect="1"/>
          </p:cNvGraphicFramePr>
          <p:nvPr>
            <p:extLst/>
          </p:nvPr>
        </p:nvGraphicFramePr>
        <p:xfrm>
          <a:off x="5448933" y="1791497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7" name="Equation" r:id="rId43" imgW="1218960" imgH="545760" progId="Equation.DSMT4">
                  <p:embed/>
                </p:oleObj>
              </mc:Choice>
              <mc:Fallback>
                <p:oleObj name="Equation" r:id="rId43" imgW="1218960" imgH="545760" progId="Equation.DSMT4">
                  <p:embed/>
                  <p:pic>
                    <p:nvPicPr>
                      <p:cNvPr id="125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33" y="1791497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/>
          </p:nvPr>
        </p:nvGraphicFramePr>
        <p:xfrm>
          <a:off x="5484813" y="2633663"/>
          <a:ext cx="18256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8" name="Equation" r:id="rId45" imgW="1206360" imgH="545760" progId="Equation.DSMT4">
                  <p:embed/>
                </p:oleObj>
              </mc:Choice>
              <mc:Fallback>
                <p:oleObj name="Equation" r:id="rId45" imgW="1206360" imgH="545760" progId="Equation.DSMT4">
                  <p:embed/>
                  <p:pic>
                    <p:nvPicPr>
                      <p:cNvPr id="126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633663"/>
                        <a:ext cx="18256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/>
          </p:nvPr>
        </p:nvGraphicFramePr>
        <p:xfrm>
          <a:off x="5476021" y="3465789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9" name="Equation" r:id="rId47" imgW="1218960" imgH="545760" progId="Equation.DSMT4">
                  <p:embed/>
                </p:oleObj>
              </mc:Choice>
              <mc:Fallback>
                <p:oleObj name="Equation" r:id="rId47" imgW="1218960" imgH="545760" progId="Equation.DSMT4">
                  <p:embed/>
                  <p:pic>
                    <p:nvPicPr>
                      <p:cNvPr id="127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21" y="3465789"/>
                        <a:ext cx="18446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ight Arrow 57"/>
          <p:cNvSpPr/>
          <p:nvPr/>
        </p:nvSpPr>
        <p:spPr>
          <a:xfrm rot="16200000">
            <a:off x="7923158" y="4355637"/>
            <a:ext cx="732660" cy="5810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605566" y="5163588"/>
            <a:ext cx="1538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/>
              <a:t>Prob</a:t>
            </a:r>
            <a:r>
              <a:rPr lang="fr-CA" b="1" dirty="0" smtClean="0"/>
              <a:t> </a:t>
            </a:r>
            <a:r>
              <a:rPr lang="fr-CA" b="1" dirty="0" err="1" smtClean="0"/>
              <a:t>cond</a:t>
            </a:r>
            <a:endParaRPr lang="en-US" b="1" dirty="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144173" y="-108903"/>
            <a:ext cx="2796704" cy="994172"/>
          </a:xfrm>
        </p:spPr>
        <p:txBody>
          <a:bodyPr/>
          <a:lstStyle/>
          <a:p>
            <a:r>
              <a:rPr lang="fr-CA" dirty="0"/>
              <a:t>Propriété </a:t>
            </a:r>
            <a:r>
              <a:rPr lang="fr-CA" dirty="0" smtClean="0"/>
              <a:t>2</a:t>
            </a:r>
            <a:endParaRPr lang="en-CA" dirty="0"/>
          </a:p>
        </p:txBody>
      </p:sp>
      <p:sp>
        <p:nvSpPr>
          <p:cNvPr id="60" name="Title 1"/>
          <p:cNvSpPr txBox="1">
            <a:spLocks/>
          </p:cNvSpPr>
          <p:nvPr/>
        </p:nvSpPr>
        <p:spPr bwMode="auto">
          <a:xfrm>
            <a:off x="141582" y="651935"/>
            <a:ext cx="9002417" cy="99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2000" kern="0" dirty="0" smtClean="0"/>
              <a:t>Les réseaux de neurones sont d’excellentes machines pour estimer des </a:t>
            </a:r>
            <a:r>
              <a:rPr lang="fr-CA" sz="2000" b="1" kern="0" dirty="0" smtClean="0">
                <a:solidFill>
                  <a:srgbClr val="FF0000"/>
                </a:solidFill>
              </a:rPr>
              <a:t>probabilités conditionnelles. </a:t>
            </a:r>
            <a:endParaRPr lang="en-CA" sz="20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 smtClean="0"/>
              <a:t>Gan conditionnel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325" y="1329439"/>
            <a:ext cx="5133975" cy="4486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512" y="6194587"/>
            <a:ext cx="883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Mirza, Mehdi &amp; </a:t>
            </a:r>
            <a:r>
              <a:rPr lang="en-CA" sz="1600" dirty="0" err="1"/>
              <a:t>Osindero</a:t>
            </a:r>
            <a:r>
              <a:rPr lang="en-CA" sz="1600" dirty="0"/>
              <a:t>, Simon. (2014). Conditional Generative Adversarial Nets. arXiv:1411.1784v1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700" y="3125586"/>
            <a:ext cx="3648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Et de discriminer une image</a:t>
            </a:r>
          </a:p>
          <a:p>
            <a:endParaRPr lang="fr-CA" dirty="0" smtClean="0"/>
          </a:p>
          <a:p>
            <a:r>
              <a:rPr lang="fr-CA" dirty="0"/>
              <a:t>a</a:t>
            </a:r>
            <a:r>
              <a:rPr lang="fr-CA" dirty="0" smtClean="0"/>
              <a:t>vec </a:t>
            </a:r>
            <a:r>
              <a:rPr lang="fr-CA" b="1" dirty="0" smtClean="0">
                <a:solidFill>
                  <a:srgbClr val="FF0000"/>
                </a:solidFill>
              </a:rPr>
              <a:t>le même « one-hot »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35283"/>
              </p:ext>
            </p:extLst>
          </p:nvPr>
        </p:nvGraphicFramePr>
        <p:xfrm>
          <a:off x="3863975" y="3165475"/>
          <a:ext cx="2936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854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3165475"/>
                        <a:ext cx="293688" cy="358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28722"/>
              </p:ext>
            </p:extLst>
          </p:nvPr>
        </p:nvGraphicFramePr>
        <p:xfrm>
          <a:off x="3665792" y="3910898"/>
          <a:ext cx="2889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855" name="Equation" r:id="rId6" imgW="139680" imgH="203040" progId="Equation.3">
                  <p:embed/>
                </p:oleObj>
              </mc:Choice>
              <mc:Fallback>
                <p:oleObj name="Equation" r:id="rId6" imgW="139680" imgH="2030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792" y="3910898"/>
                        <a:ext cx="288925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0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 smtClean="0"/>
              <a:t>Gan conditionnel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976" y="-1"/>
            <a:ext cx="3205836" cy="280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3167062"/>
            <a:ext cx="85629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4634033"/>
            <a:ext cx="8753561" cy="577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512" y="6194587"/>
            <a:ext cx="883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Mirza, Mehdi &amp; </a:t>
            </a:r>
            <a:r>
              <a:rPr lang="en-CA" sz="1600" dirty="0" err="1"/>
              <a:t>Osindero</a:t>
            </a:r>
            <a:r>
              <a:rPr lang="en-CA" sz="1600" dirty="0"/>
              <a:t>, Simon. (2014). Conditional Generative Adversarial Nets. arXiv:1411.1784v1 </a:t>
            </a:r>
          </a:p>
        </p:txBody>
      </p:sp>
      <p:sp>
        <p:nvSpPr>
          <p:cNvPr id="3" name="Rectangle 2"/>
          <p:cNvSpPr/>
          <p:nvPr/>
        </p:nvSpPr>
        <p:spPr>
          <a:xfrm>
            <a:off x="727629" y="2600727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GAN de base</a:t>
            </a:r>
            <a:endParaRPr lang="fr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7629" y="4172368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GAN conditionnel</a:t>
            </a:r>
            <a:endParaRPr lang="fr-CA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012575" y="5079077"/>
            <a:ext cx="16625" cy="444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506691" y="5065103"/>
            <a:ext cx="16625" cy="444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4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 smtClean="0"/>
              <a:t>Version </a:t>
            </a:r>
            <a:r>
              <a:rPr lang="fr-CA" dirty="0" err="1" smtClean="0"/>
              <a:t>convolutionnelle</a:t>
            </a:r>
            <a:endParaRPr lang="en-CA" dirty="0"/>
          </a:p>
        </p:txBody>
      </p:sp>
      <p:pic>
        <p:nvPicPr>
          <p:cNvPr id="838658" name="Picture 2" descr="https://miro.medium.com/max/1352/1*8dMXLw6Z3pCozGHrZxLO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22" y="1020521"/>
            <a:ext cx="5312756" cy="31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6378" y="6153927"/>
            <a:ext cx="8761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https://medium.com/@sam.maddrellmander/conditional-dcgan-in-tensorflow-336f8b03b7b6</a:t>
            </a:r>
          </a:p>
        </p:txBody>
      </p:sp>
      <p:sp>
        <p:nvSpPr>
          <p:cNvPr id="7" name="Freeform 6"/>
          <p:cNvSpPr/>
          <p:nvPr/>
        </p:nvSpPr>
        <p:spPr>
          <a:xfrm>
            <a:off x="1911927" y="2211185"/>
            <a:ext cx="5045826" cy="2211186"/>
          </a:xfrm>
          <a:custGeom>
            <a:avLst/>
            <a:gdLst>
              <a:gd name="connsiteX0" fmla="*/ 1463040 w 5045826"/>
              <a:gd name="connsiteY0" fmla="*/ 16626 h 2211186"/>
              <a:gd name="connsiteX1" fmla="*/ 1147157 w 5045826"/>
              <a:gd name="connsiteY1" fmla="*/ 8313 h 2211186"/>
              <a:gd name="connsiteX2" fmla="*/ 1022466 w 5045826"/>
              <a:gd name="connsiteY2" fmla="*/ 74815 h 2211186"/>
              <a:gd name="connsiteX3" fmla="*/ 789709 w 5045826"/>
              <a:gd name="connsiteY3" fmla="*/ 74815 h 2211186"/>
              <a:gd name="connsiteX4" fmla="*/ 581891 w 5045826"/>
              <a:gd name="connsiteY4" fmla="*/ 33251 h 2211186"/>
              <a:gd name="connsiteX5" fmla="*/ 357448 w 5045826"/>
              <a:gd name="connsiteY5" fmla="*/ 91440 h 2211186"/>
              <a:gd name="connsiteX6" fmla="*/ 199506 w 5045826"/>
              <a:gd name="connsiteY6" fmla="*/ 0 h 2211186"/>
              <a:gd name="connsiteX7" fmla="*/ 99753 w 5045826"/>
              <a:gd name="connsiteY7" fmla="*/ 182880 h 2211186"/>
              <a:gd name="connsiteX8" fmla="*/ 0 w 5045826"/>
              <a:gd name="connsiteY8" fmla="*/ 1579419 h 2211186"/>
              <a:gd name="connsiteX9" fmla="*/ 1014153 w 5045826"/>
              <a:gd name="connsiteY9" fmla="*/ 2211186 h 2211186"/>
              <a:gd name="connsiteX10" fmla="*/ 5045826 w 5045826"/>
              <a:gd name="connsiteY10" fmla="*/ 1654233 h 2211186"/>
              <a:gd name="connsiteX11" fmla="*/ 5020888 w 5045826"/>
              <a:gd name="connsiteY11" fmla="*/ 889462 h 2211186"/>
              <a:gd name="connsiteX12" fmla="*/ 4929448 w 5045826"/>
              <a:gd name="connsiteY12" fmla="*/ 822960 h 2211186"/>
              <a:gd name="connsiteX13" fmla="*/ 4189615 w 5045826"/>
              <a:gd name="connsiteY13" fmla="*/ 814648 h 2211186"/>
              <a:gd name="connsiteX14" fmla="*/ 1837113 w 5045826"/>
              <a:gd name="connsiteY14" fmla="*/ 349135 h 2211186"/>
              <a:gd name="connsiteX15" fmla="*/ 1463040 w 5045826"/>
              <a:gd name="connsiteY15" fmla="*/ 16626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5826" h="2211186">
                <a:moveTo>
                  <a:pt x="1463040" y="16626"/>
                </a:moveTo>
                <a:lnTo>
                  <a:pt x="1147157" y="8313"/>
                </a:lnTo>
                <a:lnTo>
                  <a:pt x="1022466" y="74815"/>
                </a:lnTo>
                <a:lnTo>
                  <a:pt x="789709" y="74815"/>
                </a:lnTo>
                <a:lnTo>
                  <a:pt x="581891" y="33251"/>
                </a:lnTo>
                <a:lnTo>
                  <a:pt x="357448" y="91440"/>
                </a:lnTo>
                <a:lnTo>
                  <a:pt x="199506" y="0"/>
                </a:lnTo>
                <a:lnTo>
                  <a:pt x="99753" y="182880"/>
                </a:lnTo>
                <a:lnTo>
                  <a:pt x="0" y="1579419"/>
                </a:lnTo>
                <a:lnTo>
                  <a:pt x="1014153" y="2211186"/>
                </a:lnTo>
                <a:lnTo>
                  <a:pt x="5045826" y="1654233"/>
                </a:lnTo>
                <a:lnTo>
                  <a:pt x="5020888" y="889462"/>
                </a:lnTo>
                <a:lnTo>
                  <a:pt x="4929448" y="822960"/>
                </a:lnTo>
                <a:lnTo>
                  <a:pt x="4189615" y="814648"/>
                </a:lnTo>
                <a:lnTo>
                  <a:pt x="1837113" y="349135"/>
                </a:lnTo>
                <a:lnTo>
                  <a:pt x="1463040" y="1662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4090137" y="1020521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G(z</a:t>
            </a:r>
            <a:r>
              <a:rPr lang="en-CA" dirty="0" smtClean="0"/>
              <a:t>|y)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52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/>
              <a:t>Version </a:t>
            </a:r>
            <a:r>
              <a:rPr lang="fr-CA" dirty="0" err="1"/>
              <a:t>convolutionnelle</a:t>
            </a:r>
            <a:endParaRPr lang="en-CA" dirty="0"/>
          </a:p>
        </p:txBody>
      </p:sp>
      <p:pic>
        <p:nvPicPr>
          <p:cNvPr id="838658" name="Picture 2" descr="https://miro.medium.com/max/1352/1*8dMXLw6Z3pCozGHrZxLO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22" y="1020521"/>
            <a:ext cx="5312756" cy="31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6378" y="6153927"/>
            <a:ext cx="8761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https://medium.com/@sam.maddrellmander/conditional-dcgan-in-tensorflow-336f8b03b7b6</a:t>
            </a:r>
          </a:p>
        </p:txBody>
      </p:sp>
      <p:sp>
        <p:nvSpPr>
          <p:cNvPr id="3" name="Freeform 2"/>
          <p:cNvSpPr/>
          <p:nvPr/>
        </p:nvSpPr>
        <p:spPr>
          <a:xfrm>
            <a:off x="1803862" y="789709"/>
            <a:ext cx="5644342" cy="2286000"/>
          </a:xfrm>
          <a:custGeom>
            <a:avLst/>
            <a:gdLst>
              <a:gd name="connsiteX0" fmla="*/ 133003 w 5644342"/>
              <a:gd name="connsiteY0" fmla="*/ 1396538 h 2286000"/>
              <a:gd name="connsiteX1" fmla="*/ 349134 w 5644342"/>
              <a:gd name="connsiteY1" fmla="*/ 1421476 h 2286000"/>
              <a:gd name="connsiteX2" fmla="*/ 482138 w 5644342"/>
              <a:gd name="connsiteY2" fmla="*/ 1521229 h 2286000"/>
              <a:gd name="connsiteX3" fmla="*/ 615142 w 5644342"/>
              <a:gd name="connsiteY3" fmla="*/ 1438102 h 2286000"/>
              <a:gd name="connsiteX4" fmla="*/ 1039091 w 5644342"/>
              <a:gd name="connsiteY4" fmla="*/ 1471353 h 2286000"/>
              <a:gd name="connsiteX5" fmla="*/ 1379913 w 5644342"/>
              <a:gd name="connsiteY5" fmla="*/ 1413164 h 2286000"/>
              <a:gd name="connsiteX6" fmla="*/ 1720734 w 5644342"/>
              <a:gd name="connsiteY6" fmla="*/ 1512916 h 2286000"/>
              <a:gd name="connsiteX7" fmla="*/ 2053243 w 5644342"/>
              <a:gd name="connsiteY7" fmla="*/ 1795549 h 2286000"/>
              <a:gd name="connsiteX8" fmla="*/ 4572000 w 5644342"/>
              <a:gd name="connsiteY8" fmla="*/ 2286000 h 2286000"/>
              <a:gd name="connsiteX9" fmla="*/ 5644342 w 5644342"/>
              <a:gd name="connsiteY9" fmla="*/ 2244436 h 2286000"/>
              <a:gd name="connsiteX10" fmla="*/ 5619403 w 5644342"/>
              <a:gd name="connsiteY10" fmla="*/ 0 h 2286000"/>
              <a:gd name="connsiteX11" fmla="*/ 365760 w 5644342"/>
              <a:gd name="connsiteY11" fmla="*/ 640080 h 2286000"/>
              <a:gd name="connsiteX12" fmla="*/ 0 w 5644342"/>
              <a:gd name="connsiteY12" fmla="*/ 1321724 h 2286000"/>
              <a:gd name="connsiteX13" fmla="*/ 133003 w 5644342"/>
              <a:gd name="connsiteY13" fmla="*/ 139653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4342" h="2286000">
                <a:moveTo>
                  <a:pt x="133003" y="1396538"/>
                </a:moveTo>
                <a:lnTo>
                  <a:pt x="349134" y="1421476"/>
                </a:lnTo>
                <a:lnTo>
                  <a:pt x="482138" y="1521229"/>
                </a:lnTo>
                <a:lnTo>
                  <a:pt x="615142" y="1438102"/>
                </a:lnTo>
                <a:lnTo>
                  <a:pt x="1039091" y="1471353"/>
                </a:lnTo>
                <a:lnTo>
                  <a:pt x="1379913" y="1413164"/>
                </a:lnTo>
                <a:lnTo>
                  <a:pt x="1720734" y="1512916"/>
                </a:lnTo>
                <a:lnTo>
                  <a:pt x="2053243" y="1795549"/>
                </a:lnTo>
                <a:lnTo>
                  <a:pt x="4572000" y="2286000"/>
                </a:lnTo>
                <a:lnTo>
                  <a:pt x="5644342" y="2244436"/>
                </a:lnTo>
                <a:lnTo>
                  <a:pt x="5619403" y="0"/>
                </a:lnTo>
                <a:lnTo>
                  <a:pt x="365760" y="640080"/>
                </a:lnTo>
                <a:lnTo>
                  <a:pt x="0" y="1321724"/>
                </a:lnTo>
                <a:lnTo>
                  <a:pt x="133003" y="139653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4227297" y="402035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D(x</a:t>
            </a:r>
            <a:r>
              <a:rPr lang="en-CA" dirty="0" smtClean="0"/>
              <a:t>|y)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80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CA" dirty="0"/>
              <a:t>Version </a:t>
            </a:r>
            <a:r>
              <a:rPr lang="fr-CA" dirty="0" err="1"/>
              <a:t>convolutionnelle</a:t>
            </a:r>
            <a:endParaRPr lang="en-CA" dirty="0"/>
          </a:p>
        </p:txBody>
      </p:sp>
      <p:pic>
        <p:nvPicPr>
          <p:cNvPr id="838658" name="Picture 2" descr="https://miro.medium.com/max/1352/1*8dMXLw6Z3pCozGHrZxLO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22" y="1020521"/>
            <a:ext cx="5312756" cy="31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6378" y="6153927"/>
            <a:ext cx="8761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https://medium.com/@sam.maddrellmander/conditional-dcgan-in-tensorflow-336f8b03b7b6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7297" y="402035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D(x</a:t>
            </a:r>
            <a:r>
              <a:rPr lang="en-CA" dirty="0" smtClean="0"/>
              <a:t>|y)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090137" y="1020521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G(z</a:t>
            </a:r>
            <a:r>
              <a:rPr lang="en-CA" dirty="0" smtClean="0"/>
              <a:t>|y)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35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75" y="5221116"/>
            <a:ext cx="9110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555555"/>
                </a:solidFill>
                <a:latin typeface="Helvetica Neue"/>
              </a:rPr>
              <a:t>“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t-shirt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“, </a:t>
            </a:r>
            <a:r>
              <a:rPr lang="en-CA" sz="1800" dirty="0" smtClean="0">
                <a:solidFill>
                  <a:srgbClr val="555555"/>
                </a:solidFill>
                <a:latin typeface="Helvetica Neue"/>
              </a:rPr>
              <a:t>‘</a:t>
            </a:r>
            <a:r>
              <a:rPr lang="en-CA" sz="1800" i="1" dirty="0" smtClean="0">
                <a:solidFill>
                  <a:srgbClr val="555555"/>
                </a:solidFill>
                <a:latin typeface="Helvetica Neue"/>
              </a:rPr>
              <a:t>pants</a:t>
            </a:r>
            <a:r>
              <a:rPr lang="en-CA" sz="1800" dirty="0" smtClean="0">
                <a:solidFill>
                  <a:srgbClr val="555555"/>
                </a:solidFill>
                <a:latin typeface="Helvetica Neue"/>
              </a:rPr>
              <a:t>‘, 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pullover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dress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coat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sandal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shirt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sneaker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bag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‘, </a:t>
            </a:r>
            <a:r>
              <a:rPr lang="en-CA" sz="1800" dirty="0" smtClean="0">
                <a:solidFill>
                  <a:srgbClr val="555555"/>
                </a:solidFill>
                <a:latin typeface="Helvetica Neue"/>
              </a:rPr>
              <a:t>‘</a:t>
            </a:r>
            <a:r>
              <a:rPr lang="en-CA" sz="1800" i="1" dirty="0">
                <a:solidFill>
                  <a:srgbClr val="555555"/>
                </a:solidFill>
                <a:latin typeface="Helvetica Neue"/>
              </a:rPr>
              <a:t>ankle boot</a:t>
            </a:r>
            <a:r>
              <a:rPr lang="en-CA" sz="1800" dirty="0">
                <a:solidFill>
                  <a:srgbClr val="555555"/>
                </a:solidFill>
                <a:latin typeface="Helvetica Neue"/>
              </a:rPr>
              <a:t>‘.</a:t>
            </a:r>
            <a:endParaRPr lang="en-CA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524481"/>
            <a:ext cx="8221286" cy="45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5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fr-CA" dirty="0" smtClean="0"/>
              <a:t>Code </a:t>
            </a:r>
            <a:r>
              <a:rPr lang="fr-CA" dirty="0" err="1" smtClean="0"/>
              <a:t>pytorch</a:t>
            </a:r>
            <a:r>
              <a:rPr lang="fr-CA" dirty="0" smtClean="0"/>
              <a:t> pour plus de 30 modèles de </a:t>
            </a:r>
            <a:r>
              <a:rPr lang="fr-CA" dirty="0" err="1" smtClean="0"/>
              <a:t>GANs</a:t>
            </a:r>
            <a:r>
              <a:rPr lang="fr-CA" dirty="0" smtClean="0"/>
              <a:t> 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914398" y="3570455"/>
            <a:ext cx="7597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u="sng" dirty="0"/>
              <a:t>https://github.com/eriklindernoren/PyTorch-GAN</a:t>
            </a:r>
          </a:p>
        </p:txBody>
      </p:sp>
    </p:spTree>
    <p:extLst>
      <p:ext uri="{BB962C8B-B14F-4D97-AF65-F5344CB8AC3E}">
        <p14:creationId xmlns:p14="http://schemas.microsoft.com/office/powerpoint/2010/main" val="18954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75" y="1791323"/>
            <a:ext cx="8520600" cy="763600"/>
          </a:xfrm>
        </p:spPr>
        <p:txBody>
          <a:bodyPr/>
          <a:lstStyle/>
          <a:p>
            <a:r>
              <a:rPr lang="fr-CA" dirty="0" smtClean="0"/>
              <a:t>Belle vidéo sur les </a:t>
            </a:r>
            <a:r>
              <a:rPr lang="fr-CA" dirty="0" err="1" smtClean="0"/>
              <a:t>GANs</a:t>
            </a:r>
            <a:r>
              <a:rPr lang="fr-CA" dirty="0" smtClean="0"/>
              <a:t> </a:t>
            </a:r>
            <a:r>
              <a:rPr lang="fr-CA" dirty="0" smtClean="0"/>
              <a:t>montrant comment on peut manipuler l’espace latent et comment certains les utilise </a:t>
            </a:r>
            <a:r>
              <a:rPr lang="fr-CA" dirty="0" smtClean="0"/>
              <a:t>pour produire des « </a:t>
            </a:r>
            <a:r>
              <a:rPr lang="fr-CA" i="1" dirty="0" err="1" smtClean="0"/>
              <a:t>deep</a:t>
            </a:r>
            <a:r>
              <a:rPr lang="fr-CA" i="1" dirty="0" smtClean="0"/>
              <a:t> </a:t>
            </a:r>
            <a:r>
              <a:rPr lang="fr-CA" i="1" dirty="0" err="1" smtClean="0"/>
              <a:t>fake</a:t>
            </a:r>
            <a:r>
              <a:rPr lang="fr-CA" dirty="0" smtClean="0"/>
              <a:t> »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421476" y="4800738"/>
            <a:ext cx="6849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https://www.youtube.com/watch?v=dCKbRCUyop8</a:t>
            </a:r>
          </a:p>
        </p:txBody>
      </p:sp>
    </p:spTree>
    <p:extLst>
      <p:ext uri="{BB962C8B-B14F-4D97-AF65-F5344CB8AC3E}">
        <p14:creationId xmlns:p14="http://schemas.microsoft.com/office/powerpoint/2010/main" val="367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2859" y="2989943"/>
            <a:ext cx="3435620" cy="1182914"/>
            <a:chOff x="544288" y="2852057"/>
            <a:chExt cx="3766458" cy="885379"/>
          </a:xfrm>
        </p:grpSpPr>
        <p:sp>
          <p:nvSpPr>
            <p:cNvPr id="4" name="Rectangle 3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4288" y="3156109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288" y="3477633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7885" y="2479903"/>
          <a:ext cx="4439743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3" name="Equation" r:id="rId3" imgW="2552400" imgH="1143000" progId="Equation.DSMT4">
                  <p:embed/>
                </p:oleObj>
              </mc:Choice>
              <mc:Fallback>
                <p:oleObj name="Equation" r:id="rId3" imgW="2552400" imgH="11430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85" y="2479903"/>
                        <a:ext cx="4439743" cy="217487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865704" y="362807"/>
          <a:ext cx="1743918" cy="1581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4" name="Equation" r:id="rId5" imgW="1002960" imgH="914400" progId="Equation.DSMT4">
                  <p:embed/>
                </p:oleObj>
              </mc:Choice>
              <mc:Fallback>
                <p:oleObj name="Equation" r:id="rId5" imgW="1002960" imgH="91440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704" y="362807"/>
                        <a:ext cx="1743918" cy="158141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37885" y="2365829"/>
            <a:ext cx="4488151" cy="24311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26278" y="3568939"/>
            <a:ext cx="467765" cy="2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349343"/>
              </p:ext>
            </p:extLst>
          </p:nvPr>
        </p:nvGraphicFramePr>
        <p:xfrm>
          <a:off x="5774991" y="3313904"/>
          <a:ext cx="32385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5" name="Equation" r:id="rId7" imgW="266400" imgH="164880" progId="Equation.DSMT4">
                  <p:embed/>
                </p:oleObj>
              </mc:Choice>
              <mc:Fallback>
                <p:oleObj name="Equation" r:id="rId7" imgW="266400" imgH="164880" progId="Equation.DSMT4">
                  <p:embed/>
                  <p:pic>
                    <p:nvPicPr>
                      <p:cNvPr id="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4991" y="3313904"/>
                        <a:ext cx="323850" cy="19843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222690" y="3040884"/>
            <a:ext cx="527941" cy="1039957"/>
            <a:chOff x="544288" y="2852057"/>
            <a:chExt cx="3766458" cy="848041"/>
          </a:xfrm>
        </p:grpSpPr>
        <p:sp>
          <p:nvSpPr>
            <p:cNvPr id="39" name="Rectangle 38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849677"/>
              </p:ext>
            </p:extLst>
          </p:nvPr>
        </p:nvGraphicFramePr>
        <p:xfrm>
          <a:off x="6143256" y="2953783"/>
          <a:ext cx="62706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6" name="Equation" r:id="rId9" imgW="457200" imgH="711000" progId="Equation.DSMT4">
                  <p:embed/>
                </p:oleObj>
              </mc:Choice>
              <mc:Fallback>
                <p:oleObj name="Equation" r:id="rId9" imgW="457200" imgH="711000" progId="Equation.DSMT4">
                  <p:embed/>
                  <p:pic>
                    <p:nvPicPr>
                      <p:cNvPr id="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256" y="2953783"/>
                        <a:ext cx="627062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>
            <a:stCxn id="42" idx="3"/>
          </p:cNvCxnSpPr>
          <p:nvPr/>
        </p:nvCxnSpPr>
        <p:spPr>
          <a:xfrm>
            <a:off x="6770318" y="3568939"/>
            <a:ext cx="491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364182"/>
              </p:ext>
            </p:extLst>
          </p:nvPr>
        </p:nvGraphicFramePr>
        <p:xfrm>
          <a:off x="6784276" y="3329779"/>
          <a:ext cx="446087" cy="1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7" name="Equation" r:id="rId11" imgW="368280" imgH="139680" progId="Equation.DSMT4">
                  <p:embed/>
                </p:oleObj>
              </mc:Choice>
              <mc:Fallback>
                <p:oleObj name="Equation" r:id="rId11" imgW="368280" imgH="139680" progId="Equation.DSMT4">
                  <p:embed/>
                  <p:pic>
                    <p:nvPicPr>
                      <p:cNvPr id="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276" y="3329779"/>
                        <a:ext cx="446087" cy="16668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7314059" y="3040884"/>
            <a:ext cx="527941" cy="1039957"/>
            <a:chOff x="544288" y="2852057"/>
            <a:chExt cx="3766458" cy="848041"/>
          </a:xfrm>
        </p:grpSpPr>
        <p:sp>
          <p:nvSpPr>
            <p:cNvPr id="47" name="Rectangle 46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466192"/>
              </p:ext>
            </p:extLst>
          </p:nvPr>
        </p:nvGraphicFramePr>
        <p:xfrm>
          <a:off x="7241806" y="2953783"/>
          <a:ext cx="609600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8" name="Equation" r:id="rId13" imgW="444240" imgH="711000" progId="Equation.DSMT4">
                  <p:embed/>
                </p:oleObj>
              </mc:Choice>
              <mc:Fallback>
                <p:oleObj name="Equation" r:id="rId13" imgW="444240" imgH="711000" progId="Equation.DSMT4">
                  <p:embed/>
                  <p:pic>
                    <p:nvPicPr>
                      <p:cNvPr id="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1806" y="2953783"/>
                        <a:ext cx="609600" cy="123031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47229"/>
              </p:ext>
            </p:extLst>
          </p:nvPr>
        </p:nvGraphicFramePr>
        <p:xfrm>
          <a:off x="8228789" y="3183731"/>
          <a:ext cx="8191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9" name="Equation" r:id="rId15" imgW="672840" imgH="660240" progId="Equation.DSMT4">
                  <p:embed/>
                </p:oleObj>
              </mc:Choice>
              <mc:Fallback>
                <p:oleObj name="Equation" r:id="rId15" imgW="672840" imgH="660240" progId="Equation.DSMT4">
                  <p:embed/>
                  <p:pic>
                    <p:nvPicPr>
                      <p:cNvPr id="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8789" y="3183731"/>
                        <a:ext cx="819150" cy="79533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206609" y="37368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smtClean="0">
                <a:solidFill>
                  <a:schemeClr val="accent1">
                    <a:lumMod val="50000"/>
                  </a:schemeClr>
                </a:solidFill>
              </a:rPr>
              <a:t>0.452</a:t>
            </a:r>
            <a:endParaRPr lang="en-US" sz="1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60383" y="244856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</a:rPr>
              <a:t>Softmax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48286" y="2365829"/>
            <a:ext cx="2232805" cy="237141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10" idx="3"/>
            <a:endCxn id="30" idx="1"/>
          </p:cNvCxnSpPr>
          <p:nvPr/>
        </p:nvCxnSpPr>
        <p:spPr>
          <a:xfrm>
            <a:off x="4626036" y="3581400"/>
            <a:ext cx="256849" cy="4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94811" y="2326014"/>
            <a:ext cx="859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</a:rPr>
              <a:t>Entropie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</a:rPr>
              <a:t>crois</a:t>
            </a:r>
            <a:r>
              <a:rPr lang="fr-CA" sz="1400" b="1" dirty="0" smtClean="0">
                <a:solidFill>
                  <a:schemeClr val="accent1">
                    <a:lumMod val="50000"/>
                  </a:schemeClr>
                </a:solidFill>
              </a:rPr>
              <a:t>é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015192" y="3054024"/>
            <a:ext cx="527941" cy="1039957"/>
            <a:chOff x="544288" y="2852057"/>
            <a:chExt cx="3766458" cy="848041"/>
          </a:xfrm>
        </p:grpSpPr>
        <p:sp>
          <p:nvSpPr>
            <p:cNvPr id="27" name="Rectangle 26"/>
            <p:cNvSpPr/>
            <p:nvPr/>
          </p:nvSpPr>
          <p:spPr>
            <a:xfrm>
              <a:off x="544288" y="2852057"/>
              <a:ext cx="3766458" cy="2598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4288" y="3145246"/>
              <a:ext cx="3766458" cy="2598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4288" y="3440295"/>
              <a:ext cx="3766458" cy="25980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7670"/>
              </p:ext>
            </p:extLst>
          </p:nvPr>
        </p:nvGraphicFramePr>
        <p:xfrm>
          <a:off x="4882885" y="2966710"/>
          <a:ext cx="733094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70" name="Equation" r:id="rId17" imgW="533160" imgH="711000" progId="Equation.DSMT4">
                  <p:embed/>
                </p:oleObj>
              </mc:Choice>
              <mc:Fallback>
                <p:oleObj name="Equation" r:id="rId17" imgW="533160" imgH="711000" progId="Equation.DSMT4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885" y="2966710"/>
                        <a:ext cx="733094" cy="123031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4966442" y="258187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</a:rPr>
              <a:t>Score 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61" name="Object 3"/>
          <p:cNvGraphicFramePr>
            <a:graphicFrameLocks noChangeAspect="1"/>
          </p:cNvGraphicFramePr>
          <p:nvPr>
            <p:extLst/>
          </p:nvPr>
        </p:nvGraphicFramePr>
        <p:xfrm>
          <a:off x="1884681" y="4266592"/>
          <a:ext cx="473075" cy="47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71" name="Equation" r:id="rId19" imgW="177480" imgH="177480" progId="Equation.DSMT4">
                  <p:embed/>
                </p:oleObj>
              </mc:Choice>
              <mc:Fallback>
                <p:oleObj name="Equation" r:id="rId19" imgW="177480" imgH="177480" progId="Equation.DSMT4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681" y="4266592"/>
                        <a:ext cx="473075" cy="470648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"/>
          <p:cNvGraphicFramePr>
            <a:graphicFrameLocks noChangeAspect="1"/>
          </p:cNvGraphicFramePr>
          <p:nvPr>
            <p:extLst/>
          </p:nvPr>
        </p:nvGraphicFramePr>
        <p:xfrm>
          <a:off x="4100513" y="4797425"/>
          <a:ext cx="3381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72" name="Equation" r:id="rId21" imgW="126720" imgH="177480" progId="Equation.DSMT4">
                  <p:embed/>
                </p:oleObj>
              </mc:Choice>
              <mc:Fallback>
                <p:oleObj name="Equation" r:id="rId21" imgW="126720" imgH="177480" progId="Equation.DSMT4">
                  <p:embed/>
                  <p:pic>
                    <p:nvPicPr>
                      <p:cNvPr id="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4797425"/>
                        <a:ext cx="338137" cy="4699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>
            <a:off x="7851406" y="3559722"/>
            <a:ext cx="491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8206609" y="2374016"/>
            <a:ext cx="856261" cy="237141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528139"/>
              </p:ext>
            </p:extLst>
          </p:nvPr>
        </p:nvGraphicFramePr>
        <p:xfrm>
          <a:off x="6864688" y="5309753"/>
          <a:ext cx="142265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73" name="Equation" r:id="rId23" imgW="672840" imgH="215640" progId="Equation.3">
                  <p:embed/>
                </p:oleObj>
              </mc:Choice>
              <mc:Fallback>
                <p:oleObj name="Equation" r:id="rId23" imgW="672840" imgH="215640" progId="Equation.3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864688" y="5309753"/>
                        <a:ext cx="142265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>
            <a:stCxn id="64" idx="0"/>
            <a:endCxn id="50" idx="2"/>
          </p:cNvCxnSpPr>
          <p:nvPr/>
        </p:nvCxnSpPr>
        <p:spPr>
          <a:xfrm flipH="1" flipV="1">
            <a:off x="7546606" y="4184095"/>
            <a:ext cx="29409" cy="112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62597" y="474071"/>
            <a:ext cx="163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u="sng" dirty="0" smtClean="0">
                <a:solidFill>
                  <a:srgbClr val="FF0000"/>
                </a:solidFill>
              </a:rPr>
              <a:t>Rappel</a:t>
            </a:r>
            <a:endParaRPr lang="en-CA" sz="4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9214" y="2717393"/>
            <a:ext cx="8515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Comment utiliser un réseau de neurones pour apprendre</a:t>
            </a:r>
          </a:p>
          <a:p>
            <a:r>
              <a:rPr lang="fr-CA" sz="2800" dirty="0"/>
              <a:t>l</a:t>
            </a:r>
            <a:r>
              <a:rPr lang="fr-CA" sz="2800" dirty="0" smtClean="0"/>
              <a:t>a </a:t>
            </a:r>
            <a:r>
              <a:rPr lang="fr-CA" sz="2800" b="1" dirty="0" smtClean="0">
                <a:solidFill>
                  <a:srgbClr val="FF0000"/>
                </a:solidFill>
              </a:rPr>
              <a:t>configuration sous-jacente </a:t>
            </a:r>
            <a:r>
              <a:rPr lang="fr-CA" sz="2800" dirty="0" smtClean="0"/>
              <a:t>de données non </a:t>
            </a:r>
            <a:r>
              <a:rPr lang="fr-CA" sz="2800" dirty="0" err="1" smtClean="0"/>
              <a:t>étiquettés</a:t>
            </a:r>
            <a:r>
              <a:rPr lang="fr-CA" sz="2800" dirty="0" smtClean="0"/>
              <a:t>?</a:t>
            </a:r>
            <a:endParaRPr lang="en-CA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41289"/>
              </p:ext>
            </p:extLst>
          </p:nvPr>
        </p:nvGraphicFramePr>
        <p:xfrm>
          <a:off x="3521824" y="4086583"/>
          <a:ext cx="1790007" cy="16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62" r:id="rId3" imgW="1523520" imgH="1409400" progId="">
                  <p:embed/>
                </p:oleObj>
              </mc:Choice>
              <mc:Fallback>
                <p:oleObj r:id="rId3" imgW="1523520" imgH="140940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1824" y="4086583"/>
                        <a:ext cx="1790007" cy="16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335824" y="3787296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2363652" y="2659803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2341674" y="321480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2335824" y="4340322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9" name="Oval 8"/>
          <p:cNvSpPr/>
          <p:nvPr/>
        </p:nvSpPr>
        <p:spPr>
          <a:xfrm>
            <a:off x="2335824" y="4935013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1378407" y="328985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60392"/>
              </p:ext>
            </p:extLst>
          </p:nvPr>
        </p:nvGraphicFramePr>
        <p:xfrm>
          <a:off x="1485149" y="3278909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1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49" y="3278909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378407" y="388990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08457"/>
              </p:ext>
            </p:extLst>
          </p:nvPr>
        </p:nvGraphicFramePr>
        <p:xfrm>
          <a:off x="1483562" y="38821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2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562" y="38821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901749" y="4005408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901749" y="2878187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901749" y="3454758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901749" y="3485522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9" idx="2"/>
          </p:cNvCxnSpPr>
          <p:nvPr/>
        </p:nvCxnSpPr>
        <p:spPr>
          <a:xfrm>
            <a:off x="1901749" y="4085572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901749" y="3454758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6" idx="2"/>
          </p:cNvCxnSpPr>
          <p:nvPr/>
        </p:nvCxnSpPr>
        <p:spPr>
          <a:xfrm>
            <a:off x="2845157" y="2878186"/>
            <a:ext cx="628785" cy="881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>
            <a:off x="2867135" y="3454758"/>
            <a:ext cx="606805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2872988" y="3759370"/>
            <a:ext cx="600952" cy="2460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6" idx="2"/>
          </p:cNvCxnSpPr>
          <p:nvPr/>
        </p:nvCxnSpPr>
        <p:spPr>
          <a:xfrm flipV="1">
            <a:off x="2872988" y="3759368"/>
            <a:ext cx="600952" cy="1393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2872988" y="3759370"/>
            <a:ext cx="600952" cy="799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468090" y="4091905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Oval 25"/>
          <p:cNvSpPr/>
          <p:nvPr/>
        </p:nvSpPr>
        <p:spPr>
          <a:xfrm>
            <a:off x="3473940" y="351941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" name="Straight Arrow Connector 26"/>
          <p:cNvCxnSpPr>
            <a:endCxn id="25" idx="2"/>
          </p:cNvCxnSpPr>
          <p:nvPr/>
        </p:nvCxnSpPr>
        <p:spPr>
          <a:xfrm>
            <a:off x="2845155" y="2878189"/>
            <a:ext cx="622932" cy="1431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2867134" y="3454757"/>
            <a:ext cx="600952" cy="855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2"/>
          </p:cNvCxnSpPr>
          <p:nvPr/>
        </p:nvCxnSpPr>
        <p:spPr>
          <a:xfrm>
            <a:off x="2872988" y="4005406"/>
            <a:ext cx="595100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2"/>
          </p:cNvCxnSpPr>
          <p:nvPr/>
        </p:nvCxnSpPr>
        <p:spPr>
          <a:xfrm flipV="1">
            <a:off x="2872988" y="4310018"/>
            <a:ext cx="595100" cy="2484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6"/>
            <a:endCxn id="65" idx="2"/>
          </p:cNvCxnSpPr>
          <p:nvPr/>
        </p:nvCxnSpPr>
        <p:spPr>
          <a:xfrm flipV="1">
            <a:off x="4005257" y="4084460"/>
            <a:ext cx="458798" cy="225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6"/>
            <a:endCxn id="63" idx="2"/>
          </p:cNvCxnSpPr>
          <p:nvPr/>
        </p:nvCxnSpPr>
        <p:spPr>
          <a:xfrm flipV="1">
            <a:off x="3999402" y="3492263"/>
            <a:ext cx="454002" cy="267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25" idx="2"/>
          </p:cNvCxnSpPr>
          <p:nvPr/>
        </p:nvCxnSpPr>
        <p:spPr>
          <a:xfrm flipV="1">
            <a:off x="2872988" y="4310018"/>
            <a:ext cx="595100" cy="8431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6"/>
            <a:endCxn id="9" idx="2"/>
          </p:cNvCxnSpPr>
          <p:nvPr/>
        </p:nvCxnSpPr>
        <p:spPr>
          <a:xfrm>
            <a:off x="1901749" y="3485522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901749" y="2878187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901749" y="4085572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218104"/>
              </p:ext>
            </p:extLst>
          </p:nvPr>
        </p:nvGraphicFramePr>
        <p:xfrm>
          <a:off x="39725" y="3411799"/>
          <a:ext cx="1355441" cy="71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3" name="Equation" r:id="rId7" imgW="469800" imgH="203040" progId="Equation.3">
                  <p:embed/>
                </p:oleObj>
              </mc:Choice>
              <mc:Fallback>
                <p:oleObj name="Equation" r:id="rId7" imgW="469800" imgH="203040" progId="Equation.3">
                  <p:embed/>
                  <p:pic>
                    <p:nvPicPr>
                      <p:cNvPr id="7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25" y="3411799"/>
                        <a:ext cx="1355441" cy="7167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37"/>
          <p:cNvSpPr/>
          <p:nvPr/>
        </p:nvSpPr>
        <p:spPr>
          <a:xfrm>
            <a:off x="2363652" y="2067399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750017"/>
              </p:ext>
            </p:extLst>
          </p:nvPr>
        </p:nvGraphicFramePr>
        <p:xfrm>
          <a:off x="2442604" y="212322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4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4" y="212322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23474"/>
              </p:ext>
            </p:extLst>
          </p:nvPr>
        </p:nvGraphicFramePr>
        <p:xfrm>
          <a:off x="2477289" y="2693656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5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289" y="2693656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6763"/>
              </p:ext>
            </p:extLst>
          </p:nvPr>
        </p:nvGraphicFramePr>
        <p:xfrm>
          <a:off x="2483074" y="327090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6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074" y="327090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706619"/>
              </p:ext>
            </p:extLst>
          </p:nvPr>
        </p:nvGraphicFramePr>
        <p:xfrm>
          <a:off x="2473930" y="383575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7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930" y="383575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606468"/>
              </p:ext>
            </p:extLst>
          </p:nvPr>
        </p:nvGraphicFramePr>
        <p:xfrm>
          <a:off x="2494649" y="4389792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8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8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4649" y="4389792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805067"/>
              </p:ext>
            </p:extLst>
          </p:nvPr>
        </p:nvGraphicFramePr>
        <p:xfrm>
          <a:off x="2479509" y="496161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89" name="Equation" r:id="rId16" imgW="126720" imgH="177480" progId="Equation.3">
                  <p:embed/>
                </p:oleObj>
              </mc:Choice>
              <mc:Fallback>
                <p:oleObj name="Equation" r:id="rId16" imgW="126720" imgH="177480" progId="Equation.3">
                  <p:embed/>
                  <p:pic>
                    <p:nvPicPr>
                      <p:cNvPr id="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509" y="496161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901749" y="3485522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6"/>
            <a:endCxn id="38" idx="2"/>
          </p:cNvCxnSpPr>
          <p:nvPr/>
        </p:nvCxnSpPr>
        <p:spPr>
          <a:xfrm flipV="1">
            <a:off x="1901749" y="2285783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6"/>
            <a:endCxn id="38" idx="2"/>
          </p:cNvCxnSpPr>
          <p:nvPr/>
        </p:nvCxnSpPr>
        <p:spPr>
          <a:xfrm flipV="1">
            <a:off x="1901749" y="2285783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455410" y="2910708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49" name="Straight Arrow Connector 48"/>
          <p:cNvCxnSpPr>
            <a:stCxn id="48" idx="6"/>
            <a:endCxn id="63" idx="2"/>
          </p:cNvCxnSpPr>
          <p:nvPr/>
        </p:nvCxnSpPr>
        <p:spPr>
          <a:xfrm>
            <a:off x="3980871" y="3150665"/>
            <a:ext cx="472533" cy="3415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6"/>
            <a:endCxn id="48" idx="2"/>
          </p:cNvCxnSpPr>
          <p:nvPr/>
        </p:nvCxnSpPr>
        <p:spPr>
          <a:xfrm>
            <a:off x="2845155" y="2285783"/>
            <a:ext cx="610254" cy="8648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6"/>
            <a:endCxn id="26" idx="2"/>
          </p:cNvCxnSpPr>
          <p:nvPr/>
        </p:nvCxnSpPr>
        <p:spPr>
          <a:xfrm>
            <a:off x="2845155" y="2285783"/>
            <a:ext cx="628785" cy="14735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6"/>
            <a:endCxn id="25" idx="2"/>
          </p:cNvCxnSpPr>
          <p:nvPr/>
        </p:nvCxnSpPr>
        <p:spPr>
          <a:xfrm>
            <a:off x="2845155" y="2285783"/>
            <a:ext cx="622934" cy="20242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6"/>
            <a:endCxn id="48" idx="2"/>
          </p:cNvCxnSpPr>
          <p:nvPr/>
        </p:nvCxnSpPr>
        <p:spPr>
          <a:xfrm>
            <a:off x="2845155" y="2878187"/>
            <a:ext cx="610254" cy="2724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  <a:endCxn id="48" idx="2"/>
          </p:cNvCxnSpPr>
          <p:nvPr/>
        </p:nvCxnSpPr>
        <p:spPr>
          <a:xfrm flipV="1">
            <a:off x="2867135" y="3150665"/>
            <a:ext cx="588275" cy="3040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" idx="6"/>
            <a:endCxn id="48" idx="2"/>
          </p:cNvCxnSpPr>
          <p:nvPr/>
        </p:nvCxnSpPr>
        <p:spPr>
          <a:xfrm flipV="1">
            <a:off x="2872990" y="3150665"/>
            <a:ext cx="582420" cy="854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  <a:endCxn id="48" idx="2"/>
          </p:cNvCxnSpPr>
          <p:nvPr/>
        </p:nvCxnSpPr>
        <p:spPr>
          <a:xfrm flipV="1">
            <a:off x="2872990" y="3150665"/>
            <a:ext cx="582420" cy="1407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9" idx="6"/>
            <a:endCxn id="48" idx="2"/>
          </p:cNvCxnSpPr>
          <p:nvPr/>
        </p:nvCxnSpPr>
        <p:spPr>
          <a:xfrm flipV="1">
            <a:off x="2872990" y="3150665"/>
            <a:ext cx="582420" cy="2002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5786"/>
              </p:ext>
            </p:extLst>
          </p:nvPr>
        </p:nvGraphicFramePr>
        <p:xfrm>
          <a:off x="3576976" y="293646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0" name="Equation" r:id="rId17" imgW="126720" imgH="177480" progId="Equation.3">
                  <p:embed/>
                </p:oleObj>
              </mc:Choice>
              <mc:Fallback>
                <p:oleObj name="Equation" r:id="rId17" imgW="126720" imgH="177480" progId="Equation.3">
                  <p:embed/>
                  <p:pic>
                    <p:nvPicPr>
                      <p:cNvPr id="1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976" y="293646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046241"/>
              </p:ext>
            </p:extLst>
          </p:nvPr>
        </p:nvGraphicFramePr>
        <p:xfrm>
          <a:off x="3611661" y="350689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1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1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661" y="350689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48149"/>
              </p:ext>
            </p:extLst>
          </p:nvPr>
        </p:nvGraphicFramePr>
        <p:xfrm>
          <a:off x="3617446" y="408414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2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446" y="408414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4453404" y="325230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596527"/>
              </p:ext>
            </p:extLst>
          </p:nvPr>
        </p:nvGraphicFramePr>
        <p:xfrm>
          <a:off x="4591124" y="3239788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3" name="Equation" r:id="rId21" imgW="126720" imgH="177480" progId="Equation.3">
                  <p:embed/>
                </p:oleObj>
              </mc:Choice>
              <mc:Fallback>
                <p:oleObj name="Equation" r:id="rId21" imgW="126720" imgH="177480" progId="Equation.3">
                  <p:embed/>
                  <p:pic>
                    <p:nvPicPr>
                      <p:cNvPr id="1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124" y="3239788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4464054" y="3844503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539015"/>
              </p:ext>
            </p:extLst>
          </p:nvPr>
        </p:nvGraphicFramePr>
        <p:xfrm>
          <a:off x="4601775" y="383198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4" name="Equation" r:id="rId22" imgW="126720" imgH="177480" progId="Equation.3">
                  <p:embed/>
                </p:oleObj>
              </mc:Choice>
              <mc:Fallback>
                <p:oleObj name="Equation" r:id="rId22" imgW="126720" imgH="177480" progId="Equation.3">
                  <p:embed/>
                  <p:pic>
                    <p:nvPicPr>
                      <p:cNvPr id="1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775" y="383198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>
            <a:stCxn id="26" idx="6"/>
            <a:endCxn id="65" idx="2"/>
          </p:cNvCxnSpPr>
          <p:nvPr/>
        </p:nvCxnSpPr>
        <p:spPr>
          <a:xfrm>
            <a:off x="3999402" y="3759368"/>
            <a:ext cx="464653" cy="3250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6"/>
            <a:endCxn id="63" idx="2"/>
          </p:cNvCxnSpPr>
          <p:nvPr/>
        </p:nvCxnSpPr>
        <p:spPr>
          <a:xfrm flipV="1">
            <a:off x="4005257" y="3492263"/>
            <a:ext cx="448147" cy="8177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6"/>
            <a:endCxn id="65" idx="2"/>
          </p:cNvCxnSpPr>
          <p:nvPr/>
        </p:nvCxnSpPr>
        <p:spPr>
          <a:xfrm>
            <a:off x="3980871" y="3150665"/>
            <a:ext cx="483183" cy="9337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399488" y="441364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72352"/>
              </p:ext>
            </p:extLst>
          </p:nvPr>
        </p:nvGraphicFramePr>
        <p:xfrm>
          <a:off x="1505787" y="4402859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5" name="Equation" r:id="rId23" imgW="164880" imgH="228600" progId="Equation.3">
                  <p:embed/>
                </p:oleObj>
              </mc:Choice>
              <mc:Fallback>
                <p:oleObj name="Equation" r:id="rId2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787" y="4402859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1399488" y="501369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741653"/>
              </p:ext>
            </p:extLst>
          </p:nvPr>
        </p:nvGraphicFramePr>
        <p:xfrm>
          <a:off x="1505787" y="5004522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6" name="Equation" r:id="rId25" imgW="164880" imgH="228600" progId="Equation.3">
                  <p:embed/>
                </p:oleObj>
              </mc:Choice>
              <mc:Fallback>
                <p:oleObj name="Equation" r:id="rId2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787" y="5004522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1359920" y="2112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185349"/>
              </p:ext>
            </p:extLst>
          </p:nvPr>
        </p:nvGraphicFramePr>
        <p:xfrm>
          <a:off x="1466099" y="2102572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7" name="Equation" r:id="rId27" imgW="164880" imgH="228600" progId="Equation.3">
                  <p:embed/>
                </p:oleObj>
              </mc:Choice>
              <mc:Fallback>
                <p:oleObj name="Equation" r:id="rId27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099" y="2102572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1359920" y="27128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188627"/>
              </p:ext>
            </p:extLst>
          </p:nvPr>
        </p:nvGraphicFramePr>
        <p:xfrm>
          <a:off x="1465655" y="271392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8" name="Equation" r:id="rId29" imgW="164880" imgH="215640" progId="Equation.3">
                  <p:embed/>
                </p:oleObj>
              </mc:Choice>
              <mc:Fallback>
                <p:oleObj name="Equation" r:id="rId29" imgW="164880" imgH="21564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55" y="271392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1348553" y="10217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628281"/>
              </p:ext>
            </p:extLst>
          </p:nvPr>
        </p:nvGraphicFramePr>
        <p:xfrm>
          <a:off x="1465655" y="1021003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299" name="Equation" r:id="rId31" imgW="152280" imgH="215640" progId="Equation.3">
                  <p:embed/>
                </p:oleObj>
              </mc:Choice>
              <mc:Fallback>
                <p:oleObj name="Equation" r:id="rId31" imgW="152280" imgH="21564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55" y="1021003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1348553" y="1621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19637"/>
              </p:ext>
            </p:extLst>
          </p:nvPr>
        </p:nvGraphicFramePr>
        <p:xfrm>
          <a:off x="1454288" y="162287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0" name="Equation" r:id="rId33" imgW="164880" imgH="215640" progId="Equation.3">
                  <p:embed/>
                </p:oleObj>
              </mc:Choice>
              <mc:Fallback>
                <p:oleObj name="Equation" r:id="rId33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288" y="162287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1397127" y="560366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37219"/>
              </p:ext>
            </p:extLst>
          </p:nvPr>
        </p:nvGraphicFramePr>
        <p:xfrm>
          <a:off x="1502612" y="559348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1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612" y="559348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1397127" y="620371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81047"/>
              </p:ext>
            </p:extLst>
          </p:nvPr>
        </p:nvGraphicFramePr>
        <p:xfrm>
          <a:off x="1467687" y="6195147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2" name="Equation" r:id="rId37" imgW="203040" imgH="228600" progId="Equation.3">
                  <p:embed/>
                </p:oleObj>
              </mc:Choice>
              <mc:Fallback>
                <p:oleObj name="Equation" r:id="rId37" imgW="203040" imgH="22860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87" y="6195147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stCxn id="81" idx="6"/>
            <a:endCxn id="38" idx="2"/>
          </p:cNvCxnSpPr>
          <p:nvPr/>
        </p:nvCxnSpPr>
        <p:spPr>
          <a:xfrm>
            <a:off x="1871895" y="1217446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6"/>
            <a:endCxn id="38" idx="2"/>
          </p:cNvCxnSpPr>
          <p:nvPr/>
        </p:nvCxnSpPr>
        <p:spPr>
          <a:xfrm>
            <a:off x="1871895" y="1817496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7" idx="6"/>
            <a:endCxn id="38" idx="2"/>
          </p:cNvCxnSpPr>
          <p:nvPr/>
        </p:nvCxnSpPr>
        <p:spPr>
          <a:xfrm flipV="1">
            <a:off x="1883262" y="2285783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9" idx="6"/>
            <a:endCxn id="38" idx="2"/>
          </p:cNvCxnSpPr>
          <p:nvPr/>
        </p:nvCxnSpPr>
        <p:spPr>
          <a:xfrm flipV="1">
            <a:off x="1883262" y="2285783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883262" y="2878187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910565" y="4558433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910565" y="4005407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910565" y="5181050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3" idx="6"/>
          </p:cNvCxnSpPr>
          <p:nvPr/>
        </p:nvCxnSpPr>
        <p:spPr>
          <a:xfrm>
            <a:off x="1922830" y="4609320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5" idx="6"/>
          </p:cNvCxnSpPr>
          <p:nvPr/>
        </p:nvCxnSpPr>
        <p:spPr>
          <a:xfrm flipV="1">
            <a:off x="1922830" y="5181051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892078" y="5181050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892078" y="455843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871895" y="1217446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871895" y="1217446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871895" y="1217446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871895" y="1217446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9" idx="2"/>
          </p:cNvCxnSpPr>
          <p:nvPr/>
        </p:nvCxnSpPr>
        <p:spPr>
          <a:xfrm>
            <a:off x="1880842" y="1284859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871895" y="1817496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871895" y="1817496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922830" y="4558433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922830" y="400540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922830" y="3454759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922830" y="4558433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922830" y="400540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922830" y="3454759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883262" y="2908546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883262" y="2908546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883262" y="2908546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883262" y="2308496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5453547" y="415604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8" name="Oval 237"/>
          <p:cNvSpPr/>
          <p:nvPr/>
        </p:nvSpPr>
        <p:spPr>
          <a:xfrm>
            <a:off x="5459397" y="3583547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39" name="Straight Arrow Connector 238"/>
          <p:cNvCxnSpPr>
            <a:stCxn id="65" idx="6"/>
            <a:endCxn id="241" idx="2"/>
          </p:cNvCxnSpPr>
          <p:nvPr/>
        </p:nvCxnSpPr>
        <p:spPr>
          <a:xfrm flipV="1">
            <a:off x="4989515" y="3214802"/>
            <a:ext cx="451352" cy="86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65" idx="6"/>
            <a:endCxn id="237" idx="2"/>
          </p:cNvCxnSpPr>
          <p:nvPr/>
        </p:nvCxnSpPr>
        <p:spPr>
          <a:xfrm>
            <a:off x="4989515" y="4084461"/>
            <a:ext cx="464032" cy="289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5440867" y="2974844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42" name="Straight Arrow Connector 241"/>
          <p:cNvCxnSpPr>
            <a:stCxn id="63" idx="6"/>
            <a:endCxn id="241" idx="2"/>
          </p:cNvCxnSpPr>
          <p:nvPr/>
        </p:nvCxnSpPr>
        <p:spPr>
          <a:xfrm flipV="1">
            <a:off x="4978865" y="3214802"/>
            <a:ext cx="462002" cy="277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10409"/>
              </p:ext>
            </p:extLst>
          </p:nvPr>
        </p:nvGraphicFramePr>
        <p:xfrm>
          <a:off x="5562433" y="3000601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3" name="Equation" r:id="rId39" imgW="126720" imgH="177480" progId="Equation.3">
                  <p:embed/>
                </p:oleObj>
              </mc:Choice>
              <mc:Fallback>
                <p:oleObj name="Equation" r:id="rId39" imgW="126720" imgH="177480" progId="Equation.3">
                  <p:embed/>
                  <p:pic>
                    <p:nvPicPr>
                      <p:cNvPr id="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433" y="3000601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67851"/>
              </p:ext>
            </p:extLst>
          </p:nvPr>
        </p:nvGraphicFramePr>
        <p:xfrm>
          <a:off x="5597118" y="357102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4" name="Equation" r:id="rId40" imgW="126720" imgH="177480" progId="Equation.3">
                  <p:embed/>
                </p:oleObj>
              </mc:Choice>
              <mc:Fallback>
                <p:oleObj name="Equation" r:id="rId40" imgW="126720" imgH="177480" progId="Equation.3">
                  <p:embed/>
                  <p:pic>
                    <p:nvPicPr>
                      <p:cNvPr id="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118" y="357102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72757"/>
              </p:ext>
            </p:extLst>
          </p:nvPr>
        </p:nvGraphicFramePr>
        <p:xfrm>
          <a:off x="5602903" y="4148276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5" name="Equation" r:id="rId41" imgW="126720" imgH="177480" progId="Equation.3">
                  <p:embed/>
                </p:oleObj>
              </mc:Choice>
              <mc:Fallback>
                <p:oleObj name="Equation" r:id="rId41" imgW="126720" imgH="177480" progId="Equation.3">
                  <p:embed/>
                  <p:pic>
                    <p:nvPicPr>
                      <p:cNvPr id="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903" y="4148276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6" name="Straight Arrow Connector 245"/>
          <p:cNvCxnSpPr>
            <a:stCxn id="63" idx="6"/>
            <a:endCxn id="237" idx="2"/>
          </p:cNvCxnSpPr>
          <p:nvPr/>
        </p:nvCxnSpPr>
        <p:spPr>
          <a:xfrm>
            <a:off x="4978865" y="3492264"/>
            <a:ext cx="474682" cy="881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65" idx="6"/>
            <a:endCxn id="238" idx="2"/>
          </p:cNvCxnSpPr>
          <p:nvPr/>
        </p:nvCxnSpPr>
        <p:spPr>
          <a:xfrm flipV="1">
            <a:off x="4989515" y="3823505"/>
            <a:ext cx="469882" cy="260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63" idx="6"/>
            <a:endCxn id="238" idx="2"/>
          </p:cNvCxnSpPr>
          <p:nvPr/>
        </p:nvCxnSpPr>
        <p:spPr>
          <a:xfrm>
            <a:off x="4978865" y="3492264"/>
            <a:ext cx="480532" cy="3312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/>
          <p:cNvSpPr/>
          <p:nvPr/>
        </p:nvSpPr>
        <p:spPr>
          <a:xfrm>
            <a:off x="6389958" y="3787292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2" name="Oval 261"/>
          <p:cNvSpPr/>
          <p:nvPr/>
        </p:nvSpPr>
        <p:spPr>
          <a:xfrm>
            <a:off x="6417786" y="2659798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3" name="Oval 262"/>
          <p:cNvSpPr/>
          <p:nvPr/>
        </p:nvSpPr>
        <p:spPr>
          <a:xfrm>
            <a:off x="6395808" y="3214795"/>
            <a:ext cx="525461" cy="4799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4" name="Oval 263"/>
          <p:cNvSpPr/>
          <p:nvPr/>
        </p:nvSpPr>
        <p:spPr>
          <a:xfrm>
            <a:off x="6389958" y="4340318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5" name="Oval 264"/>
          <p:cNvSpPr/>
          <p:nvPr/>
        </p:nvSpPr>
        <p:spPr>
          <a:xfrm>
            <a:off x="6389958" y="4935009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6" name="Oval 265"/>
          <p:cNvSpPr/>
          <p:nvPr/>
        </p:nvSpPr>
        <p:spPr>
          <a:xfrm>
            <a:off x="6417786" y="2067394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22029"/>
              </p:ext>
            </p:extLst>
          </p:nvPr>
        </p:nvGraphicFramePr>
        <p:xfrm>
          <a:off x="6496738" y="2123227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6" name="Equation" r:id="rId42" imgW="126720" imgH="177480" progId="Equation.3">
                  <p:embed/>
                </p:oleObj>
              </mc:Choice>
              <mc:Fallback>
                <p:oleObj name="Equation" r:id="rId42" imgW="126720" imgH="17748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738" y="2123227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124832"/>
              </p:ext>
            </p:extLst>
          </p:nvPr>
        </p:nvGraphicFramePr>
        <p:xfrm>
          <a:off x="6531423" y="2693654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7" name="Equation" r:id="rId43" imgW="126720" imgH="177480" progId="Equation.3">
                  <p:embed/>
                </p:oleObj>
              </mc:Choice>
              <mc:Fallback>
                <p:oleObj name="Equation" r:id="rId43" imgW="126720" imgH="17748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1423" y="2693654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274088"/>
              </p:ext>
            </p:extLst>
          </p:nvPr>
        </p:nvGraphicFramePr>
        <p:xfrm>
          <a:off x="6537208" y="3270901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8" name="Equation" r:id="rId44" imgW="126720" imgH="177480" progId="Equation.3">
                  <p:embed/>
                </p:oleObj>
              </mc:Choice>
              <mc:Fallback>
                <p:oleObj name="Equation" r:id="rId44" imgW="126720" imgH="177480" progId="Equation.3">
                  <p:embed/>
                  <p:pic>
                    <p:nvPicPr>
                      <p:cNvPr id="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208" y="3270901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98488"/>
              </p:ext>
            </p:extLst>
          </p:nvPr>
        </p:nvGraphicFramePr>
        <p:xfrm>
          <a:off x="6528064" y="3835748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09" name="Equation" r:id="rId45" imgW="126720" imgH="177480" progId="Equation.3">
                  <p:embed/>
                </p:oleObj>
              </mc:Choice>
              <mc:Fallback>
                <p:oleObj name="Equation" r:id="rId45" imgW="126720" imgH="177480" progId="Equation.3">
                  <p:embed/>
                  <p:pic>
                    <p:nvPicPr>
                      <p:cNvPr id="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064" y="3835748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954109"/>
              </p:ext>
            </p:extLst>
          </p:nvPr>
        </p:nvGraphicFramePr>
        <p:xfrm>
          <a:off x="6548783" y="4389790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0" name="Equation" r:id="rId46" imgW="126720" imgH="177480" progId="Equation.3">
                  <p:embed/>
                </p:oleObj>
              </mc:Choice>
              <mc:Fallback>
                <p:oleObj name="Equation" r:id="rId46" imgW="126720" imgH="17748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783" y="4389790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49614"/>
              </p:ext>
            </p:extLst>
          </p:nvPr>
        </p:nvGraphicFramePr>
        <p:xfrm>
          <a:off x="6533643" y="4961617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1" name="Equation" r:id="rId47" imgW="126720" imgH="177480" progId="Equation.3">
                  <p:embed/>
                </p:oleObj>
              </mc:Choice>
              <mc:Fallback>
                <p:oleObj name="Equation" r:id="rId47" imgW="126720" imgH="17748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3643" y="4961617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>
            <a:stCxn id="238" idx="6"/>
            <a:endCxn id="264" idx="2"/>
          </p:cNvCxnSpPr>
          <p:nvPr/>
        </p:nvCxnSpPr>
        <p:spPr>
          <a:xfrm>
            <a:off x="5984858" y="3823505"/>
            <a:ext cx="405100" cy="7349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38" idx="6"/>
            <a:endCxn id="265" idx="2"/>
          </p:cNvCxnSpPr>
          <p:nvPr/>
        </p:nvCxnSpPr>
        <p:spPr>
          <a:xfrm>
            <a:off x="5984858" y="3823505"/>
            <a:ext cx="405100" cy="1329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41" idx="6"/>
            <a:endCxn id="261" idx="2"/>
          </p:cNvCxnSpPr>
          <p:nvPr/>
        </p:nvCxnSpPr>
        <p:spPr>
          <a:xfrm>
            <a:off x="5966328" y="3214802"/>
            <a:ext cx="423630" cy="7906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38" idx="6"/>
            <a:endCxn id="262" idx="2"/>
          </p:cNvCxnSpPr>
          <p:nvPr/>
        </p:nvCxnSpPr>
        <p:spPr>
          <a:xfrm flipV="1">
            <a:off x="5984858" y="2878194"/>
            <a:ext cx="432928" cy="9453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37" idx="6"/>
            <a:endCxn id="266" idx="2"/>
          </p:cNvCxnSpPr>
          <p:nvPr/>
        </p:nvCxnSpPr>
        <p:spPr>
          <a:xfrm flipV="1">
            <a:off x="5990714" y="2285790"/>
            <a:ext cx="427072" cy="2088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38" idx="6"/>
            <a:endCxn id="263" idx="2"/>
          </p:cNvCxnSpPr>
          <p:nvPr/>
        </p:nvCxnSpPr>
        <p:spPr>
          <a:xfrm flipV="1">
            <a:off x="5984858" y="3454765"/>
            <a:ext cx="410950" cy="3687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38" idx="6"/>
            <a:endCxn id="266" idx="2"/>
          </p:cNvCxnSpPr>
          <p:nvPr/>
        </p:nvCxnSpPr>
        <p:spPr>
          <a:xfrm flipV="1">
            <a:off x="5984858" y="2285790"/>
            <a:ext cx="432928" cy="15377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41" idx="6"/>
            <a:endCxn id="265" idx="2"/>
          </p:cNvCxnSpPr>
          <p:nvPr/>
        </p:nvCxnSpPr>
        <p:spPr>
          <a:xfrm>
            <a:off x="5966328" y="3214802"/>
            <a:ext cx="423630" cy="19383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37" idx="6"/>
            <a:endCxn id="262" idx="2"/>
          </p:cNvCxnSpPr>
          <p:nvPr/>
        </p:nvCxnSpPr>
        <p:spPr>
          <a:xfrm flipV="1">
            <a:off x="5990714" y="2878194"/>
            <a:ext cx="427072" cy="14959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41" idx="6"/>
            <a:endCxn id="264" idx="2"/>
          </p:cNvCxnSpPr>
          <p:nvPr/>
        </p:nvCxnSpPr>
        <p:spPr>
          <a:xfrm>
            <a:off x="5966328" y="3214802"/>
            <a:ext cx="423630" cy="13436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41" idx="6"/>
            <a:endCxn id="266" idx="2"/>
          </p:cNvCxnSpPr>
          <p:nvPr/>
        </p:nvCxnSpPr>
        <p:spPr>
          <a:xfrm flipV="1">
            <a:off x="5966328" y="2285790"/>
            <a:ext cx="451458" cy="929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41" idx="6"/>
            <a:endCxn id="262" idx="2"/>
          </p:cNvCxnSpPr>
          <p:nvPr/>
        </p:nvCxnSpPr>
        <p:spPr>
          <a:xfrm flipV="1">
            <a:off x="5966328" y="2878194"/>
            <a:ext cx="451458" cy="33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41" idx="6"/>
            <a:endCxn id="263" idx="2"/>
          </p:cNvCxnSpPr>
          <p:nvPr/>
        </p:nvCxnSpPr>
        <p:spPr>
          <a:xfrm>
            <a:off x="5966328" y="3214802"/>
            <a:ext cx="429480" cy="239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38" idx="6"/>
            <a:endCxn id="261" idx="2"/>
          </p:cNvCxnSpPr>
          <p:nvPr/>
        </p:nvCxnSpPr>
        <p:spPr>
          <a:xfrm>
            <a:off x="5984858" y="3823505"/>
            <a:ext cx="405100" cy="181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37" idx="6"/>
            <a:endCxn id="261" idx="2"/>
          </p:cNvCxnSpPr>
          <p:nvPr/>
        </p:nvCxnSpPr>
        <p:spPr>
          <a:xfrm flipV="1">
            <a:off x="5990714" y="4005414"/>
            <a:ext cx="399244" cy="3687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237" idx="6"/>
            <a:endCxn id="264" idx="2"/>
          </p:cNvCxnSpPr>
          <p:nvPr/>
        </p:nvCxnSpPr>
        <p:spPr>
          <a:xfrm>
            <a:off x="5990714" y="4374152"/>
            <a:ext cx="399244" cy="184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237" idx="6"/>
            <a:endCxn id="265" idx="2"/>
          </p:cNvCxnSpPr>
          <p:nvPr/>
        </p:nvCxnSpPr>
        <p:spPr>
          <a:xfrm>
            <a:off x="5990714" y="4374152"/>
            <a:ext cx="399244" cy="7789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237" idx="6"/>
            <a:endCxn id="263" idx="2"/>
          </p:cNvCxnSpPr>
          <p:nvPr/>
        </p:nvCxnSpPr>
        <p:spPr>
          <a:xfrm flipV="1">
            <a:off x="5990714" y="3454765"/>
            <a:ext cx="405094" cy="919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7351567" y="3181572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84893"/>
              </p:ext>
            </p:extLst>
          </p:nvPr>
        </p:nvGraphicFramePr>
        <p:xfrm>
          <a:off x="7423150" y="3170238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2" name="Equation" r:id="rId48" imgW="203040" imgH="228600" progId="Equation.3">
                  <p:embed/>
                </p:oleObj>
              </mc:Choice>
              <mc:Fallback>
                <p:oleObj name="Equation" r:id="rId48" imgW="2030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3170238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7351567" y="3781622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399442"/>
              </p:ext>
            </p:extLst>
          </p:nvPr>
        </p:nvGraphicFramePr>
        <p:xfrm>
          <a:off x="7421563" y="37734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3" name="Equation" r:id="rId50" imgW="203040" imgH="228600" progId="Equation.3">
                  <p:embed/>
                </p:oleObj>
              </mc:Choice>
              <mc:Fallback>
                <p:oleObj name="Equation" r:id="rId50" imgW="20304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563" y="37734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7372648" y="430537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642915"/>
              </p:ext>
            </p:extLst>
          </p:nvPr>
        </p:nvGraphicFramePr>
        <p:xfrm>
          <a:off x="7443788" y="4294188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4" name="Equation" r:id="rId52" imgW="203040" imgH="228600" progId="Equation.3">
                  <p:embed/>
                </p:oleObj>
              </mc:Choice>
              <mc:Fallback>
                <p:oleObj name="Equation" r:id="rId52" imgW="20304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3788" y="4294188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7372648" y="490542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714381"/>
              </p:ext>
            </p:extLst>
          </p:nvPr>
        </p:nvGraphicFramePr>
        <p:xfrm>
          <a:off x="7442200" y="4895850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5" name="Equation" r:id="rId54" imgW="203040" imgH="228600" progId="Equation.3">
                  <p:embed/>
                </p:oleObj>
              </mc:Choice>
              <mc:Fallback>
                <p:oleObj name="Equation" r:id="rId54" imgW="20304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200" y="4895850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7333080" y="200454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539972"/>
              </p:ext>
            </p:extLst>
          </p:nvPr>
        </p:nvGraphicFramePr>
        <p:xfrm>
          <a:off x="7402513" y="1993900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6" name="Equation" r:id="rId56" imgW="203040" imgH="228600" progId="Equation.3">
                  <p:embed/>
                </p:oleObj>
              </mc:Choice>
              <mc:Fallback>
                <p:oleObj name="Equation" r:id="rId56" imgW="20304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513" y="1993900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7333080" y="260459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94142"/>
              </p:ext>
            </p:extLst>
          </p:nvPr>
        </p:nvGraphicFramePr>
        <p:xfrm>
          <a:off x="7402513" y="2605088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7" name="Equation" r:id="rId58" imgW="203040" imgH="215640" progId="Equation.3">
                  <p:embed/>
                </p:oleObj>
              </mc:Choice>
              <mc:Fallback>
                <p:oleObj name="Equation" r:id="rId58" imgW="20304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513" y="2605088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7321713" y="91349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9687"/>
              </p:ext>
            </p:extLst>
          </p:nvPr>
        </p:nvGraphicFramePr>
        <p:xfrm>
          <a:off x="7404100" y="912813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8" name="Equation" r:id="rId60" imgW="190440" imgH="215640" progId="Equation.3">
                  <p:embed/>
                </p:oleObj>
              </mc:Choice>
              <mc:Fallback>
                <p:oleObj name="Equation" r:id="rId60" imgW="19044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100" y="912813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7321713" y="151354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7733"/>
              </p:ext>
            </p:extLst>
          </p:nvPr>
        </p:nvGraphicFramePr>
        <p:xfrm>
          <a:off x="7392988" y="1514475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19" name="Equation" r:id="rId62" imgW="203040" imgH="215640" progId="Equation.3">
                  <p:embed/>
                </p:oleObj>
              </mc:Choice>
              <mc:Fallback>
                <p:oleObj name="Equation" r:id="rId62" imgW="20304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2988" y="1514475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7370287" y="549538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11473"/>
              </p:ext>
            </p:extLst>
          </p:nvPr>
        </p:nvGraphicFramePr>
        <p:xfrm>
          <a:off x="7440613" y="5484813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20" name="Equation" r:id="rId64" imgW="203040" imgH="228600" progId="Equation.3">
                  <p:embed/>
                </p:oleObj>
              </mc:Choice>
              <mc:Fallback>
                <p:oleObj name="Equation" r:id="rId64" imgW="20304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484813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7370287" y="609543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93303"/>
              </p:ext>
            </p:extLst>
          </p:nvPr>
        </p:nvGraphicFramePr>
        <p:xfrm>
          <a:off x="7404100" y="6086475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21" name="Equation" r:id="rId66" imgW="241200" imgH="228600" progId="Equation.3">
                  <p:embed/>
                </p:oleObj>
              </mc:Choice>
              <mc:Fallback>
                <p:oleObj name="Equation" r:id="rId66" imgW="24120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100" y="6086475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6922226" y="3363177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6894397" y="3963227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6916376" y="3363177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6922226" y="2890315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0800000">
            <a:off x="6922226" y="2295625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6916376" y="3963227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rot="10800000">
            <a:off x="6922226" y="2295625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6894397" y="3363177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6922226" y="2890315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6922226" y="3443342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 flipV="1">
            <a:off x="6894397" y="3963227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 flipV="1">
            <a:off x="6894397" y="3363177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6894398" y="5162966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6894398" y="5162966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 flipV="1">
            <a:off x="6894398" y="5140253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10800000" flipV="1">
            <a:off x="6894398" y="4540203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6894398" y="4540203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6922226" y="1067959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6922226" y="1067960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rot="10800000" flipV="1">
            <a:off x="6885581" y="1067960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rot="10800000">
            <a:off x="6885582" y="2267699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rot="10800000" flipV="1">
            <a:off x="6885582" y="2239379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rot="10800000" flipV="1">
            <a:off x="6885582" y="1644936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6922226" y="1644935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6894398" y="4570562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6916376" y="3993990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6922226" y="3443342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6922226" y="2890316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rot="10800000">
            <a:off x="6922226" y="2295625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6894398" y="4570562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6916376" y="3993990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6922226" y="2839429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6922226" y="2839429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6916376" y="2839429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6922226" y="2239379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6922226" y="2239379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6916376" y="2239379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6916376" y="3993990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6922226" y="3443342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6922226" y="2890316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6922226" y="3443342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166760"/>
              </p:ext>
            </p:extLst>
          </p:nvPr>
        </p:nvGraphicFramePr>
        <p:xfrm>
          <a:off x="3013019" y="1125614"/>
          <a:ext cx="3297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22" name="Equation" r:id="rId68" imgW="952200" imgH="279360" progId="Equation.3">
                  <p:embed/>
                </p:oleObj>
              </mc:Choice>
              <mc:Fallback>
                <p:oleObj name="Equation" r:id="rId68" imgW="952200" imgH="27936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19" y="1125614"/>
                        <a:ext cx="3297237" cy="11842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97057"/>
              </p:ext>
            </p:extLst>
          </p:nvPr>
        </p:nvGraphicFramePr>
        <p:xfrm>
          <a:off x="7846878" y="3260562"/>
          <a:ext cx="1355441" cy="71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23" name="Equation" r:id="rId70" imgW="469800" imgH="203040" progId="Equation.3">
                  <p:embed/>
                </p:oleObj>
              </mc:Choice>
              <mc:Fallback>
                <p:oleObj name="Equation" r:id="rId70" imgW="469800" imgH="2030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6878" y="3260562"/>
                        <a:ext cx="1355441" cy="7167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4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459649" y="3787296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2487477" y="2659803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2465499" y="321480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2459649" y="4340322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9" name="Oval 8"/>
          <p:cNvSpPr/>
          <p:nvPr/>
        </p:nvSpPr>
        <p:spPr>
          <a:xfrm>
            <a:off x="2459649" y="4935013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1502232" y="328985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08974" y="3278909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4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974" y="3278909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502232" y="388990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607387" y="38821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5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387" y="38821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2025574" y="4005408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2025574" y="2878187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2025574" y="3454758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2025574" y="3485522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9" idx="2"/>
          </p:cNvCxnSpPr>
          <p:nvPr/>
        </p:nvCxnSpPr>
        <p:spPr>
          <a:xfrm>
            <a:off x="2025574" y="4085572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2025574" y="3454758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6" idx="2"/>
          </p:cNvCxnSpPr>
          <p:nvPr/>
        </p:nvCxnSpPr>
        <p:spPr>
          <a:xfrm>
            <a:off x="2968982" y="2878186"/>
            <a:ext cx="628785" cy="881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>
            <a:off x="2990960" y="3454758"/>
            <a:ext cx="606805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2996813" y="3759370"/>
            <a:ext cx="600952" cy="2460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6" idx="2"/>
          </p:cNvCxnSpPr>
          <p:nvPr/>
        </p:nvCxnSpPr>
        <p:spPr>
          <a:xfrm flipV="1">
            <a:off x="2996813" y="3759368"/>
            <a:ext cx="600952" cy="1393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2996813" y="3759370"/>
            <a:ext cx="600952" cy="799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591915" y="4091905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Oval 25"/>
          <p:cNvSpPr/>
          <p:nvPr/>
        </p:nvSpPr>
        <p:spPr>
          <a:xfrm>
            <a:off x="3597765" y="351941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" name="Straight Arrow Connector 26"/>
          <p:cNvCxnSpPr>
            <a:endCxn id="25" idx="2"/>
          </p:cNvCxnSpPr>
          <p:nvPr/>
        </p:nvCxnSpPr>
        <p:spPr>
          <a:xfrm>
            <a:off x="2968980" y="2878189"/>
            <a:ext cx="622932" cy="1431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2990959" y="3454757"/>
            <a:ext cx="600952" cy="855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2"/>
          </p:cNvCxnSpPr>
          <p:nvPr/>
        </p:nvCxnSpPr>
        <p:spPr>
          <a:xfrm>
            <a:off x="2996813" y="4005406"/>
            <a:ext cx="595100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2"/>
          </p:cNvCxnSpPr>
          <p:nvPr/>
        </p:nvCxnSpPr>
        <p:spPr>
          <a:xfrm flipV="1">
            <a:off x="2996813" y="4310018"/>
            <a:ext cx="595100" cy="2484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6"/>
            <a:endCxn id="65" idx="2"/>
          </p:cNvCxnSpPr>
          <p:nvPr/>
        </p:nvCxnSpPr>
        <p:spPr>
          <a:xfrm flipV="1">
            <a:off x="4129082" y="4084460"/>
            <a:ext cx="458798" cy="225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6"/>
            <a:endCxn id="63" idx="2"/>
          </p:cNvCxnSpPr>
          <p:nvPr/>
        </p:nvCxnSpPr>
        <p:spPr>
          <a:xfrm flipV="1">
            <a:off x="4123227" y="3492263"/>
            <a:ext cx="454002" cy="267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25" idx="2"/>
          </p:cNvCxnSpPr>
          <p:nvPr/>
        </p:nvCxnSpPr>
        <p:spPr>
          <a:xfrm flipV="1">
            <a:off x="2996813" y="4310018"/>
            <a:ext cx="595100" cy="8431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6"/>
            <a:endCxn id="9" idx="2"/>
          </p:cNvCxnSpPr>
          <p:nvPr/>
        </p:nvCxnSpPr>
        <p:spPr>
          <a:xfrm>
            <a:off x="2025574" y="3485522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2025574" y="2878187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2025574" y="4085572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790415" y="3481879"/>
          <a:ext cx="439493" cy="75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6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415" y="3481879"/>
                        <a:ext cx="439493" cy="752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37"/>
          <p:cNvSpPr/>
          <p:nvPr/>
        </p:nvSpPr>
        <p:spPr>
          <a:xfrm>
            <a:off x="2487477" y="2067399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/>
          </p:nvPr>
        </p:nvGraphicFramePr>
        <p:xfrm>
          <a:off x="2566429" y="212322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7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429" y="212322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6"/>
          <p:cNvGraphicFramePr>
            <a:graphicFrameLocks noChangeAspect="1"/>
          </p:cNvGraphicFramePr>
          <p:nvPr>
            <p:extLst/>
          </p:nvPr>
        </p:nvGraphicFramePr>
        <p:xfrm>
          <a:off x="2601114" y="2693656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8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114" y="2693656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/>
          <p:cNvGraphicFramePr>
            <a:graphicFrameLocks noChangeAspect="1"/>
          </p:cNvGraphicFramePr>
          <p:nvPr>
            <p:extLst/>
          </p:nvPr>
        </p:nvGraphicFramePr>
        <p:xfrm>
          <a:off x="2606899" y="327090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9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899" y="327090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>
            <p:extLst/>
          </p:nvPr>
        </p:nvGraphicFramePr>
        <p:xfrm>
          <a:off x="2597755" y="383575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0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755" y="383575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2618474" y="4389792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1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8474" y="4389792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/>
          </p:nvPr>
        </p:nvGraphicFramePr>
        <p:xfrm>
          <a:off x="2603334" y="496161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2" name="Equation" r:id="rId16" imgW="126720" imgH="177480" progId="Equation.3">
                  <p:embed/>
                </p:oleObj>
              </mc:Choice>
              <mc:Fallback>
                <p:oleObj name="Equation" r:id="rId16" imgW="126720" imgH="17748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334" y="496161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2025574" y="3485522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6"/>
            <a:endCxn id="38" idx="2"/>
          </p:cNvCxnSpPr>
          <p:nvPr/>
        </p:nvCxnSpPr>
        <p:spPr>
          <a:xfrm flipV="1">
            <a:off x="2025574" y="2285783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6"/>
            <a:endCxn id="38" idx="2"/>
          </p:cNvCxnSpPr>
          <p:nvPr/>
        </p:nvCxnSpPr>
        <p:spPr>
          <a:xfrm flipV="1">
            <a:off x="2025574" y="2285783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579235" y="2910708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49" name="Straight Arrow Connector 48"/>
          <p:cNvCxnSpPr>
            <a:stCxn id="48" idx="6"/>
            <a:endCxn id="63" idx="2"/>
          </p:cNvCxnSpPr>
          <p:nvPr/>
        </p:nvCxnSpPr>
        <p:spPr>
          <a:xfrm>
            <a:off x="4104696" y="3150665"/>
            <a:ext cx="472533" cy="3415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6"/>
            <a:endCxn id="48" idx="2"/>
          </p:cNvCxnSpPr>
          <p:nvPr/>
        </p:nvCxnSpPr>
        <p:spPr>
          <a:xfrm>
            <a:off x="2968980" y="2285783"/>
            <a:ext cx="610254" cy="8648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6"/>
            <a:endCxn id="26" idx="2"/>
          </p:cNvCxnSpPr>
          <p:nvPr/>
        </p:nvCxnSpPr>
        <p:spPr>
          <a:xfrm>
            <a:off x="2968980" y="2285783"/>
            <a:ext cx="628785" cy="14735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6"/>
            <a:endCxn id="25" idx="2"/>
          </p:cNvCxnSpPr>
          <p:nvPr/>
        </p:nvCxnSpPr>
        <p:spPr>
          <a:xfrm>
            <a:off x="2968980" y="2285783"/>
            <a:ext cx="622934" cy="20242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6"/>
            <a:endCxn id="48" idx="2"/>
          </p:cNvCxnSpPr>
          <p:nvPr/>
        </p:nvCxnSpPr>
        <p:spPr>
          <a:xfrm>
            <a:off x="2968980" y="2878187"/>
            <a:ext cx="610254" cy="2724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  <a:endCxn id="48" idx="2"/>
          </p:cNvCxnSpPr>
          <p:nvPr/>
        </p:nvCxnSpPr>
        <p:spPr>
          <a:xfrm flipV="1">
            <a:off x="2990960" y="3150665"/>
            <a:ext cx="588275" cy="3040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" idx="6"/>
            <a:endCxn id="48" idx="2"/>
          </p:cNvCxnSpPr>
          <p:nvPr/>
        </p:nvCxnSpPr>
        <p:spPr>
          <a:xfrm flipV="1">
            <a:off x="2996815" y="3150665"/>
            <a:ext cx="582420" cy="854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  <a:endCxn id="48" idx="2"/>
          </p:cNvCxnSpPr>
          <p:nvPr/>
        </p:nvCxnSpPr>
        <p:spPr>
          <a:xfrm flipV="1">
            <a:off x="2996815" y="3150665"/>
            <a:ext cx="582420" cy="1407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9" idx="6"/>
            <a:endCxn id="48" idx="2"/>
          </p:cNvCxnSpPr>
          <p:nvPr/>
        </p:nvCxnSpPr>
        <p:spPr>
          <a:xfrm flipV="1">
            <a:off x="2996815" y="3150665"/>
            <a:ext cx="582420" cy="2002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6"/>
          <p:cNvGraphicFramePr>
            <a:graphicFrameLocks noChangeAspect="1"/>
          </p:cNvGraphicFramePr>
          <p:nvPr>
            <p:extLst/>
          </p:nvPr>
        </p:nvGraphicFramePr>
        <p:xfrm>
          <a:off x="3700801" y="293646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3" name="Equation" r:id="rId17" imgW="126720" imgH="177480" progId="Equation.3">
                  <p:embed/>
                </p:oleObj>
              </mc:Choice>
              <mc:Fallback>
                <p:oleObj name="Equation" r:id="rId17" imgW="126720" imgH="177480" progId="Equation.3">
                  <p:embed/>
                  <p:pic>
                    <p:nvPicPr>
                      <p:cNvPr id="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801" y="293646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6"/>
          <p:cNvGraphicFramePr>
            <a:graphicFrameLocks noChangeAspect="1"/>
          </p:cNvGraphicFramePr>
          <p:nvPr>
            <p:extLst/>
          </p:nvPr>
        </p:nvGraphicFramePr>
        <p:xfrm>
          <a:off x="3735486" y="350689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4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486" y="350689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"/>
          <p:cNvGraphicFramePr>
            <a:graphicFrameLocks noChangeAspect="1"/>
          </p:cNvGraphicFramePr>
          <p:nvPr>
            <p:extLst/>
          </p:nvPr>
        </p:nvGraphicFramePr>
        <p:xfrm>
          <a:off x="3741271" y="408414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5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271" y="408414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4577229" y="325230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>
            <p:extLst/>
          </p:nvPr>
        </p:nvGraphicFramePr>
        <p:xfrm>
          <a:off x="4714949" y="3239788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6" name="Equation" r:id="rId21" imgW="126720" imgH="177480" progId="Equation.3">
                  <p:embed/>
                </p:oleObj>
              </mc:Choice>
              <mc:Fallback>
                <p:oleObj name="Equation" r:id="rId21" imgW="126720" imgH="177480" progId="Equation.3">
                  <p:embed/>
                  <p:pic>
                    <p:nvPicPr>
                      <p:cNvPr id="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949" y="3239788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4587879" y="3844503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6" name="Object 6"/>
          <p:cNvGraphicFramePr>
            <a:graphicFrameLocks noChangeAspect="1"/>
          </p:cNvGraphicFramePr>
          <p:nvPr>
            <p:extLst/>
          </p:nvPr>
        </p:nvGraphicFramePr>
        <p:xfrm>
          <a:off x="4725600" y="383198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7" name="Equation" r:id="rId22" imgW="126720" imgH="177480" progId="Equation.3">
                  <p:embed/>
                </p:oleObj>
              </mc:Choice>
              <mc:Fallback>
                <p:oleObj name="Equation" r:id="rId22" imgW="126720" imgH="177480" progId="Equation.3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600" y="383198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>
            <a:stCxn id="26" idx="6"/>
            <a:endCxn id="65" idx="2"/>
          </p:cNvCxnSpPr>
          <p:nvPr/>
        </p:nvCxnSpPr>
        <p:spPr>
          <a:xfrm>
            <a:off x="4123227" y="3759368"/>
            <a:ext cx="464653" cy="3250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6"/>
            <a:endCxn id="63" idx="2"/>
          </p:cNvCxnSpPr>
          <p:nvPr/>
        </p:nvCxnSpPr>
        <p:spPr>
          <a:xfrm flipV="1">
            <a:off x="4129082" y="3492263"/>
            <a:ext cx="448147" cy="8177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6"/>
            <a:endCxn id="65" idx="2"/>
          </p:cNvCxnSpPr>
          <p:nvPr/>
        </p:nvCxnSpPr>
        <p:spPr>
          <a:xfrm>
            <a:off x="4104696" y="3150665"/>
            <a:ext cx="483183" cy="9337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523313" y="441364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629612" y="4402859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8" name="Equation" r:id="rId23" imgW="164880" imgH="228600" progId="Equation.3">
                  <p:embed/>
                </p:oleObj>
              </mc:Choice>
              <mc:Fallback>
                <p:oleObj name="Equation" r:id="rId23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612" y="4402859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1523313" y="501369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629612" y="5004522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9" name="Equation" r:id="rId25" imgW="164880" imgH="228600" progId="Equation.3">
                  <p:embed/>
                </p:oleObj>
              </mc:Choice>
              <mc:Fallback>
                <p:oleObj name="Equation" r:id="rId25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612" y="5004522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1483745" y="2112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589924" y="2102572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0" name="Equation" r:id="rId27" imgW="164880" imgH="228600" progId="Equation.3">
                  <p:embed/>
                </p:oleObj>
              </mc:Choice>
              <mc:Fallback>
                <p:oleObj name="Equation" r:id="rId27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924" y="2102572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1483745" y="27128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589480" y="271392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1" name="Equation" r:id="rId29" imgW="164880" imgH="215640" progId="Equation.3">
                  <p:embed/>
                </p:oleObj>
              </mc:Choice>
              <mc:Fallback>
                <p:oleObj name="Equation" r:id="rId29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480" y="271392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1472378" y="10217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589480" y="1021003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2" name="Equation" r:id="rId31" imgW="152280" imgH="215640" progId="Equation.3">
                  <p:embed/>
                </p:oleObj>
              </mc:Choice>
              <mc:Fallback>
                <p:oleObj name="Equation" r:id="rId31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480" y="1021003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1472378" y="1621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578113" y="162287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3" name="Equation" r:id="rId33" imgW="164880" imgH="215640" progId="Equation.3">
                  <p:embed/>
                </p:oleObj>
              </mc:Choice>
              <mc:Fallback>
                <p:oleObj name="Equation" r:id="rId33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113" y="162287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1520952" y="560366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626437" y="559348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4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437" y="559348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1520952" y="620371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591512" y="6195147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5" name="Equation" r:id="rId37" imgW="203040" imgH="228600" progId="Equation.3">
                  <p:embed/>
                </p:oleObj>
              </mc:Choice>
              <mc:Fallback>
                <p:oleObj name="Equation" r:id="rId37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512" y="6195147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stCxn id="81" idx="6"/>
            <a:endCxn id="38" idx="2"/>
          </p:cNvCxnSpPr>
          <p:nvPr/>
        </p:nvCxnSpPr>
        <p:spPr>
          <a:xfrm>
            <a:off x="1995720" y="1217446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6"/>
            <a:endCxn id="38" idx="2"/>
          </p:cNvCxnSpPr>
          <p:nvPr/>
        </p:nvCxnSpPr>
        <p:spPr>
          <a:xfrm>
            <a:off x="1995720" y="1817496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7" idx="6"/>
            <a:endCxn id="38" idx="2"/>
          </p:cNvCxnSpPr>
          <p:nvPr/>
        </p:nvCxnSpPr>
        <p:spPr>
          <a:xfrm flipV="1">
            <a:off x="2007087" y="2285783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9" idx="6"/>
            <a:endCxn id="38" idx="2"/>
          </p:cNvCxnSpPr>
          <p:nvPr/>
        </p:nvCxnSpPr>
        <p:spPr>
          <a:xfrm flipV="1">
            <a:off x="2007087" y="2285783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2007087" y="2878187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2034390" y="4558433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2034390" y="4005407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2034390" y="5181050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3" idx="6"/>
          </p:cNvCxnSpPr>
          <p:nvPr/>
        </p:nvCxnSpPr>
        <p:spPr>
          <a:xfrm>
            <a:off x="2046655" y="4609320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5" idx="6"/>
          </p:cNvCxnSpPr>
          <p:nvPr/>
        </p:nvCxnSpPr>
        <p:spPr>
          <a:xfrm flipV="1">
            <a:off x="2046655" y="5181051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015903" y="5181050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2015903" y="455843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995720" y="1217446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995720" y="1217446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995720" y="1217446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995720" y="1217446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9" idx="2"/>
          </p:cNvCxnSpPr>
          <p:nvPr/>
        </p:nvCxnSpPr>
        <p:spPr>
          <a:xfrm>
            <a:off x="2004667" y="1284859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995720" y="1817496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995720" y="1817496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2046655" y="4558433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2046655" y="400540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2046655" y="3454759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2046655" y="4558433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2046655" y="400540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2046655" y="3454759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2007087" y="2908546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2007087" y="2908546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2007087" y="2908546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2007087" y="2308496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5577372" y="415604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8" name="Oval 237"/>
          <p:cNvSpPr/>
          <p:nvPr/>
        </p:nvSpPr>
        <p:spPr>
          <a:xfrm>
            <a:off x="5583222" y="3583547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39" name="Straight Arrow Connector 238"/>
          <p:cNvCxnSpPr>
            <a:stCxn id="65" idx="6"/>
            <a:endCxn id="241" idx="2"/>
          </p:cNvCxnSpPr>
          <p:nvPr/>
        </p:nvCxnSpPr>
        <p:spPr>
          <a:xfrm flipV="1">
            <a:off x="5113340" y="3214802"/>
            <a:ext cx="451352" cy="8696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65" idx="6"/>
            <a:endCxn id="237" idx="2"/>
          </p:cNvCxnSpPr>
          <p:nvPr/>
        </p:nvCxnSpPr>
        <p:spPr>
          <a:xfrm>
            <a:off x="5113340" y="4084461"/>
            <a:ext cx="464032" cy="289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5564692" y="2974844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42" name="Straight Arrow Connector 241"/>
          <p:cNvCxnSpPr>
            <a:stCxn id="63" idx="6"/>
            <a:endCxn id="241" idx="2"/>
          </p:cNvCxnSpPr>
          <p:nvPr/>
        </p:nvCxnSpPr>
        <p:spPr>
          <a:xfrm flipV="1">
            <a:off x="5102690" y="3214802"/>
            <a:ext cx="462002" cy="277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Object 6"/>
          <p:cNvGraphicFramePr>
            <a:graphicFrameLocks noChangeAspect="1"/>
          </p:cNvGraphicFramePr>
          <p:nvPr>
            <p:extLst/>
          </p:nvPr>
        </p:nvGraphicFramePr>
        <p:xfrm>
          <a:off x="5686258" y="3000601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6" name="Equation" r:id="rId39" imgW="126720" imgH="177480" progId="Equation.3">
                  <p:embed/>
                </p:oleObj>
              </mc:Choice>
              <mc:Fallback>
                <p:oleObj name="Equation" r:id="rId39" imgW="126720" imgH="177480" progId="Equation.3">
                  <p:embed/>
                  <p:pic>
                    <p:nvPicPr>
                      <p:cNvPr id="2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258" y="3000601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Object 6"/>
          <p:cNvGraphicFramePr>
            <a:graphicFrameLocks noChangeAspect="1"/>
          </p:cNvGraphicFramePr>
          <p:nvPr>
            <p:extLst/>
          </p:nvPr>
        </p:nvGraphicFramePr>
        <p:xfrm>
          <a:off x="5720943" y="357102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7" name="Equation" r:id="rId40" imgW="126720" imgH="177480" progId="Equation.3">
                  <p:embed/>
                </p:oleObj>
              </mc:Choice>
              <mc:Fallback>
                <p:oleObj name="Equation" r:id="rId40" imgW="126720" imgH="177480" progId="Equation.3">
                  <p:embed/>
                  <p:pic>
                    <p:nvPicPr>
                      <p:cNvPr id="2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943" y="357102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Object 6"/>
          <p:cNvGraphicFramePr>
            <a:graphicFrameLocks noChangeAspect="1"/>
          </p:cNvGraphicFramePr>
          <p:nvPr>
            <p:extLst/>
          </p:nvPr>
        </p:nvGraphicFramePr>
        <p:xfrm>
          <a:off x="5726728" y="4148276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8" name="Equation" r:id="rId41" imgW="126720" imgH="177480" progId="Equation.3">
                  <p:embed/>
                </p:oleObj>
              </mc:Choice>
              <mc:Fallback>
                <p:oleObj name="Equation" r:id="rId41" imgW="126720" imgH="177480" progId="Equation.3">
                  <p:embed/>
                  <p:pic>
                    <p:nvPicPr>
                      <p:cNvPr id="2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728" y="4148276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6" name="Straight Arrow Connector 245"/>
          <p:cNvCxnSpPr>
            <a:stCxn id="63" idx="6"/>
            <a:endCxn id="237" idx="2"/>
          </p:cNvCxnSpPr>
          <p:nvPr/>
        </p:nvCxnSpPr>
        <p:spPr>
          <a:xfrm>
            <a:off x="5102690" y="3492264"/>
            <a:ext cx="474682" cy="881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65" idx="6"/>
            <a:endCxn id="238" idx="2"/>
          </p:cNvCxnSpPr>
          <p:nvPr/>
        </p:nvCxnSpPr>
        <p:spPr>
          <a:xfrm flipV="1">
            <a:off x="5113340" y="3823505"/>
            <a:ext cx="469882" cy="260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63" idx="6"/>
            <a:endCxn id="238" idx="2"/>
          </p:cNvCxnSpPr>
          <p:nvPr/>
        </p:nvCxnSpPr>
        <p:spPr>
          <a:xfrm>
            <a:off x="5102690" y="3492264"/>
            <a:ext cx="480532" cy="3312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/>
          <p:cNvSpPr/>
          <p:nvPr/>
        </p:nvSpPr>
        <p:spPr>
          <a:xfrm>
            <a:off x="6513783" y="3787292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2" name="Oval 261"/>
          <p:cNvSpPr/>
          <p:nvPr/>
        </p:nvSpPr>
        <p:spPr>
          <a:xfrm>
            <a:off x="6541611" y="2659798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3" name="Oval 262"/>
          <p:cNvSpPr/>
          <p:nvPr/>
        </p:nvSpPr>
        <p:spPr>
          <a:xfrm>
            <a:off x="6519633" y="3214795"/>
            <a:ext cx="525461" cy="4799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4" name="Oval 263"/>
          <p:cNvSpPr/>
          <p:nvPr/>
        </p:nvSpPr>
        <p:spPr>
          <a:xfrm>
            <a:off x="6513783" y="4340318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5" name="Oval 264"/>
          <p:cNvSpPr/>
          <p:nvPr/>
        </p:nvSpPr>
        <p:spPr>
          <a:xfrm>
            <a:off x="6513783" y="4935009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6" name="Oval 265"/>
          <p:cNvSpPr/>
          <p:nvPr/>
        </p:nvSpPr>
        <p:spPr>
          <a:xfrm>
            <a:off x="6541611" y="2067394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67" name="Object 6"/>
          <p:cNvGraphicFramePr>
            <a:graphicFrameLocks noChangeAspect="1"/>
          </p:cNvGraphicFramePr>
          <p:nvPr>
            <p:extLst/>
          </p:nvPr>
        </p:nvGraphicFramePr>
        <p:xfrm>
          <a:off x="6620563" y="2123227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9" name="Equation" r:id="rId42" imgW="126720" imgH="177480" progId="Equation.3">
                  <p:embed/>
                </p:oleObj>
              </mc:Choice>
              <mc:Fallback>
                <p:oleObj name="Equation" r:id="rId42" imgW="126720" imgH="177480" progId="Equation.3">
                  <p:embed/>
                  <p:pic>
                    <p:nvPicPr>
                      <p:cNvPr id="2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0563" y="2123227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/>
          </p:nvPr>
        </p:nvGraphicFramePr>
        <p:xfrm>
          <a:off x="6655248" y="2693654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0" name="Equation" r:id="rId43" imgW="126720" imgH="177480" progId="Equation.3">
                  <p:embed/>
                </p:oleObj>
              </mc:Choice>
              <mc:Fallback>
                <p:oleObj name="Equation" r:id="rId43" imgW="126720" imgH="177480" progId="Equation.3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248" y="2693654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/>
          </p:nvPr>
        </p:nvGraphicFramePr>
        <p:xfrm>
          <a:off x="6661033" y="3270901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1" name="Equation" r:id="rId44" imgW="126720" imgH="177480" progId="Equation.3">
                  <p:embed/>
                </p:oleObj>
              </mc:Choice>
              <mc:Fallback>
                <p:oleObj name="Equation" r:id="rId44" imgW="126720" imgH="17748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033" y="3270901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/>
          </p:nvPr>
        </p:nvGraphicFramePr>
        <p:xfrm>
          <a:off x="6651889" y="3835748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2" name="Equation" r:id="rId45" imgW="126720" imgH="177480" progId="Equation.3">
                  <p:embed/>
                </p:oleObj>
              </mc:Choice>
              <mc:Fallback>
                <p:oleObj name="Equation" r:id="rId45" imgW="126720" imgH="17748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889" y="3835748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/>
          </p:nvPr>
        </p:nvGraphicFramePr>
        <p:xfrm>
          <a:off x="6672608" y="4389790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3" name="Equation" r:id="rId46" imgW="126720" imgH="177480" progId="Equation.3">
                  <p:embed/>
                </p:oleObj>
              </mc:Choice>
              <mc:Fallback>
                <p:oleObj name="Equation" r:id="rId46" imgW="126720" imgH="17748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608" y="4389790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6"/>
          <p:cNvGraphicFramePr>
            <a:graphicFrameLocks noChangeAspect="1"/>
          </p:cNvGraphicFramePr>
          <p:nvPr>
            <p:extLst/>
          </p:nvPr>
        </p:nvGraphicFramePr>
        <p:xfrm>
          <a:off x="6657468" y="4961617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4" name="Equation" r:id="rId47" imgW="126720" imgH="177480" progId="Equation.3">
                  <p:embed/>
                </p:oleObj>
              </mc:Choice>
              <mc:Fallback>
                <p:oleObj name="Equation" r:id="rId47" imgW="126720" imgH="177480" progId="Equation.3">
                  <p:embed/>
                  <p:pic>
                    <p:nvPicPr>
                      <p:cNvPr id="2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7468" y="4961617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>
            <a:stCxn id="238" idx="6"/>
            <a:endCxn id="264" idx="2"/>
          </p:cNvCxnSpPr>
          <p:nvPr/>
        </p:nvCxnSpPr>
        <p:spPr>
          <a:xfrm>
            <a:off x="6108683" y="3823505"/>
            <a:ext cx="405100" cy="7349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38" idx="6"/>
            <a:endCxn id="265" idx="2"/>
          </p:cNvCxnSpPr>
          <p:nvPr/>
        </p:nvCxnSpPr>
        <p:spPr>
          <a:xfrm>
            <a:off x="6108683" y="3823505"/>
            <a:ext cx="405100" cy="1329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41" idx="6"/>
            <a:endCxn id="261" idx="2"/>
          </p:cNvCxnSpPr>
          <p:nvPr/>
        </p:nvCxnSpPr>
        <p:spPr>
          <a:xfrm>
            <a:off x="6090153" y="3214802"/>
            <a:ext cx="423630" cy="7906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38" idx="6"/>
            <a:endCxn id="262" idx="2"/>
          </p:cNvCxnSpPr>
          <p:nvPr/>
        </p:nvCxnSpPr>
        <p:spPr>
          <a:xfrm flipV="1">
            <a:off x="6108683" y="2878194"/>
            <a:ext cx="432928" cy="9453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37" idx="6"/>
            <a:endCxn id="266" idx="2"/>
          </p:cNvCxnSpPr>
          <p:nvPr/>
        </p:nvCxnSpPr>
        <p:spPr>
          <a:xfrm flipV="1">
            <a:off x="6114539" y="2285790"/>
            <a:ext cx="427072" cy="2088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38" idx="6"/>
            <a:endCxn id="263" idx="2"/>
          </p:cNvCxnSpPr>
          <p:nvPr/>
        </p:nvCxnSpPr>
        <p:spPr>
          <a:xfrm flipV="1">
            <a:off x="6108683" y="3454765"/>
            <a:ext cx="410950" cy="3687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38" idx="6"/>
            <a:endCxn id="266" idx="2"/>
          </p:cNvCxnSpPr>
          <p:nvPr/>
        </p:nvCxnSpPr>
        <p:spPr>
          <a:xfrm flipV="1">
            <a:off x="6108683" y="2285790"/>
            <a:ext cx="432928" cy="15377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41" idx="6"/>
            <a:endCxn id="265" idx="2"/>
          </p:cNvCxnSpPr>
          <p:nvPr/>
        </p:nvCxnSpPr>
        <p:spPr>
          <a:xfrm>
            <a:off x="6090153" y="3214802"/>
            <a:ext cx="423630" cy="19383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37" idx="6"/>
            <a:endCxn id="262" idx="2"/>
          </p:cNvCxnSpPr>
          <p:nvPr/>
        </p:nvCxnSpPr>
        <p:spPr>
          <a:xfrm flipV="1">
            <a:off x="6114539" y="2878194"/>
            <a:ext cx="427072" cy="14959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41" idx="6"/>
            <a:endCxn id="264" idx="2"/>
          </p:cNvCxnSpPr>
          <p:nvPr/>
        </p:nvCxnSpPr>
        <p:spPr>
          <a:xfrm>
            <a:off x="6090153" y="3214802"/>
            <a:ext cx="423630" cy="13436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41" idx="6"/>
            <a:endCxn id="266" idx="2"/>
          </p:cNvCxnSpPr>
          <p:nvPr/>
        </p:nvCxnSpPr>
        <p:spPr>
          <a:xfrm flipV="1">
            <a:off x="6090153" y="2285790"/>
            <a:ext cx="451458" cy="929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41" idx="6"/>
            <a:endCxn id="262" idx="2"/>
          </p:cNvCxnSpPr>
          <p:nvPr/>
        </p:nvCxnSpPr>
        <p:spPr>
          <a:xfrm flipV="1">
            <a:off x="6090153" y="2878194"/>
            <a:ext cx="451458" cy="33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41" idx="6"/>
            <a:endCxn id="263" idx="2"/>
          </p:cNvCxnSpPr>
          <p:nvPr/>
        </p:nvCxnSpPr>
        <p:spPr>
          <a:xfrm>
            <a:off x="6090153" y="3214802"/>
            <a:ext cx="429480" cy="239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38" idx="6"/>
            <a:endCxn id="261" idx="2"/>
          </p:cNvCxnSpPr>
          <p:nvPr/>
        </p:nvCxnSpPr>
        <p:spPr>
          <a:xfrm>
            <a:off x="6108683" y="3823505"/>
            <a:ext cx="405100" cy="181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37" idx="6"/>
            <a:endCxn id="261" idx="2"/>
          </p:cNvCxnSpPr>
          <p:nvPr/>
        </p:nvCxnSpPr>
        <p:spPr>
          <a:xfrm flipV="1">
            <a:off x="6114539" y="4005414"/>
            <a:ext cx="399244" cy="3687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237" idx="6"/>
            <a:endCxn id="264" idx="2"/>
          </p:cNvCxnSpPr>
          <p:nvPr/>
        </p:nvCxnSpPr>
        <p:spPr>
          <a:xfrm>
            <a:off x="6114539" y="4374152"/>
            <a:ext cx="399244" cy="184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237" idx="6"/>
            <a:endCxn id="265" idx="2"/>
          </p:cNvCxnSpPr>
          <p:nvPr/>
        </p:nvCxnSpPr>
        <p:spPr>
          <a:xfrm>
            <a:off x="6114539" y="4374152"/>
            <a:ext cx="399244" cy="7789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237" idx="6"/>
            <a:endCxn id="263" idx="2"/>
          </p:cNvCxnSpPr>
          <p:nvPr/>
        </p:nvCxnSpPr>
        <p:spPr>
          <a:xfrm flipV="1">
            <a:off x="6114539" y="3454765"/>
            <a:ext cx="405094" cy="919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7475392" y="3181572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7546975" y="3170238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5" name="Equation" r:id="rId48" imgW="203040" imgH="228600" progId="Equation.3">
                  <p:embed/>
                </p:oleObj>
              </mc:Choice>
              <mc:Fallback>
                <p:oleObj name="Equation" r:id="rId48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3170238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7475392" y="3781622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7545388" y="37734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6" name="Equation" r:id="rId50" imgW="203040" imgH="228600" progId="Equation.3">
                  <p:embed/>
                </p:oleObj>
              </mc:Choice>
              <mc:Fallback>
                <p:oleObj name="Equation" r:id="rId50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5388" y="37734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7496473" y="430537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7567613" y="4294188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7" name="Equation" r:id="rId52" imgW="203040" imgH="228600" progId="Equation.3">
                  <p:embed/>
                </p:oleObj>
              </mc:Choice>
              <mc:Fallback>
                <p:oleObj name="Equation" r:id="rId52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7613" y="4294188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7496473" y="490542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7566025" y="4895850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8" name="Equation" r:id="rId54" imgW="203040" imgH="228600" progId="Equation.3">
                  <p:embed/>
                </p:oleObj>
              </mc:Choice>
              <mc:Fallback>
                <p:oleObj name="Equation" r:id="rId54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025" y="4895850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7456905" y="200454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7526338" y="1993900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9" name="Equation" r:id="rId56" imgW="203040" imgH="228600" progId="Equation.3">
                  <p:embed/>
                </p:oleObj>
              </mc:Choice>
              <mc:Fallback>
                <p:oleObj name="Equation" r:id="rId56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993900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7456905" y="260459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7526338" y="2605088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0" name="Equation" r:id="rId58" imgW="203040" imgH="215640" progId="Equation.3">
                  <p:embed/>
                </p:oleObj>
              </mc:Choice>
              <mc:Fallback>
                <p:oleObj name="Equation" r:id="rId58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2605088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7445538" y="91349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7527925" y="912813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1" name="Equation" r:id="rId60" imgW="190440" imgH="215640" progId="Equation.3">
                  <p:embed/>
                </p:oleObj>
              </mc:Choice>
              <mc:Fallback>
                <p:oleObj name="Equation" r:id="rId60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925" y="912813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7445538" y="151354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7516813" y="1514475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2" name="Equation" r:id="rId62" imgW="203040" imgH="215640" progId="Equation.3">
                  <p:embed/>
                </p:oleObj>
              </mc:Choice>
              <mc:Fallback>
                <p:oleObj name="Equation" r:id="rId62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6813" y="1514475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7494112" y="549538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7564438" y="5484813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3" name="Equation" r:id="rId64" imgW="203040" imgH="228600" progId="Equation.3">
                  <p:embed/>
                </p:oleObj>
              </mc:Choice>
              <mc:Fallback>
                <p:oleObj name="Equation" r:id="rId64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438" y="5484813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7494112" y="609543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7527925" y="6086475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4" name="Equation" r:id="rId66" imgW="241200" imgH="228600" progId="Equation.3">
                  <p:embed/>
                </p:oleObj>
              </mc:Choice>
              <mc:Fallback>
                <p:oleObj name="Equation" r:id="rId66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925" y="6086475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6"/>
          <p:cNvGraphicFramePr>
            <a:graphicFrameLocks noChangeAspect="1"/>
          </p:cNvGraphicFramePr>
          <p:nvPr>
            <p:extLst/>
          </p:nvPr>
        </p:nvGraphicFramePr>
        <p:xfrm>
          <a:off x="8101013" y="3309938"/>
          <a:ext cx="525462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5" name="Equation" r:id="rId68" imgW="152280" imgH="177480" progId="Equation.3">
                  <p:embed/>
                </p:oleObj>
              </mc:Choice>
              <mc:Fallback>
                <p:oleObj name="Equation" r:id="rId68" imgW="152280" imgH="177480" progId="Equation.3">
                  <p:embed/>
                  <p:pic>
                    <p:nvPicPr>
                      <p:cNvPr id="1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3309938"/>
                        <a:ext cx="525462" cy="754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7046051" y="3363177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7018222" y="3963227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7040201" y="3363177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7046051" y="2890315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0800000">
            <a:off x="7046051" y="2295625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7040201" y="3963227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rot="10800000">
            <a:off x="7046051" y="2295625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7018222" y="3363177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7046051" y="2890315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7046051" y="3443342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 flipV="1">
            <a:off x="7018222" y="3963227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 flipV="1">
            <a:off x="7018222" y="3363177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7018223" y="5162966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7018223" y="5162966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 flipV="1">
            <a:off x="7018223" y="5140253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10800000" flipV="1">
            <a:off x="7018223" y="4540203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7018223" y="4540203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7046051" y="1067959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7046051" y="1067960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rot="10800000" flipV="1">
            <a:off x="7009406" y="1067960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rot="10800000">
            <a:off x="7009407" y="2267699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rot="10800000" flipV="1">
            <a:off x="7009407" y="2239379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rot="10800000" flipV="1">
            <a:off x="7009407" y="1644936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7046051" y="1644935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7018223" y="4570562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7040201" y="3993990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7046051" y="3443342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7046051" y="2890316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rot="10800000">
            <a:off x="7046051" y="2295625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7018223" y="4570562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7040201" y="3993990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7046051" y="2839429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7046051" y="2839429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7040201" y="2839429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7046051" y="2239379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7046051" y="2239379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7040201" y="2239379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7040201" y="3993990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7046051" y="3443342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7046051" y="2890316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7046051" y="3443342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/>
          <p:cNvSpPr/>
          <p:nvPr/>
        </p:nvSpPr>
        <p:spPr>
          <a:xfrm rot="5400000">
            <a:off x="507230" y="2297835"/>
            <a:ext cx="6028315" cy="3051338"/>
          </a:xfrm>
          <a:prstGeom prst="trapezoid">
            <a:avLst>
              <a:gd name="adj" fmla="val 70417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Trapezoid 220"/>
          <p:cNvSpPr/>
          <p:nvPr/>
        </p:nvSpPr>
        <p:spPr>
          <a:xfrm rot="5400000" flipV="1">
            <a:off x="3315070" y="2675037"/>
            <a:ext cx="6028315" cy="2284165"/>
          </a:xfrm>
          <a:prstGeom prst="trapezoid">
            <a:avLst>
              <a:gd name="adj" fmla="val 93694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2302452" y="3283440"/>
            <a:ext cx="25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Encodeur</a:t>
            </a:r>
            <a:endParaRPr lang="en-CA" sz="4800" dirty="0"/>
          </a:p>
        </p:txBody>
      </p:sp>
      <p:sp>
        <p:nvSpPr>
          <p:cNvPr id="222" name="TextBox 221"/>
          <p:cNvSpPr txBox="1"/>
          <p:nvPr/>
        </p:nvSpPr>
        <p:spPr>
          <a:xfrm>
            <a:off x="5110322" y="3346679"/>
            <a:ext cx="2375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 smtClean="0"/>
              <a:t>Décodeur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3258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77757" y="3787296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05585" y="2659803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883607" y="321480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77757" y="4340322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9" name="Oval 8"/>
          <p:cNvSpPr/>
          <p:nvPr/>
        </p:nvSpPr>
        <p:spPr>
          <a:xfrm>
            <a:off x="1877757" y="4935013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20340" y="328985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577035"/>
              </p:ext>
            </p:extLst>
          </p:nvPr>
        </p:nvGraphicFramePr>
        <p:xfrm>
          <a:off x="1027082" y="3278909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87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82" y="3278909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20340" y="388990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251742"/>
              </p:ext>
            </p:extLst>
          </p:nvPr>
        </p:nvGraphicFramePr>
        <p:xfrm>
          <a:off x="1025495" y="38821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88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495" y="38821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43682" y="4005408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43682" y="2878187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43682" y="3454758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43682" y="3485522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9" idx="2"/>
          </p:cNvCxnSpPr>
          <p:nvPr/>
        </p:nvCxnSpPr>
        <p:spPr>
          <a:xfrm>
            <a:off x="1443682" y="4085572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43682" y="3454758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6" idx="2"/>
          </p:cNvCxnSpPr>
          <p:nvPr/>
        </p:nvCxnSpPr>
        <p:spPr>
          <a:xfrm>
            <a:off x="2387090" y="2878186"/>
            <a:ext cx="628785" cy="881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>
            <a:off x="2409068" y="3454758"/>
            <a:ext cx="606805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2414921" y="3759370"/>
            <a:ext cx="600952" cy="2460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6" idx="2"/>
          </p:cNvCxnSpPr>
          <p:nvPr/>
        </p:nvCxnSpPr>
        <p:spPr>
          <a:xfrm flipV="1">
            <a:off x="2414921" y="3759368"/>
            <a:ext cx="600952" cy="1393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2414921" y="3759370"/>
            <a:ext cx="600952" cy="799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0023" y="4091905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" name="Oval 25"/>
          <p:cNvSpPr/>
          <p:nvPr/>
        </p:nvSpPr>
        <p:spPr>
          <a:xfrm>
            <a:off x="3015873" y="3519411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" name="Straight Arrow Connector 26"/>
          <p:cNvCxnSpPr>
            <a:endCxn id="25" idx="2"/>
          </p:cNvCxnSpPr>
          <p:nvPr/>
        </p:nvCxnSpPr>
        <p:spPr>
          <a:xfrm>
            <a:off x="2387088" y="2878189"/>
            <a:ext cx="622932" cy="1431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2409067" y="3454757"/>
            <a:ext cx="600952" cy="855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2"/>
          </p:cNvCxnSpPr>
          <p:nvPr/>
        </p:nvCxnSpPr>
        <p:spPr>
          <a:xfrm>
            <a:off x="2414921" y="4005406"/>
            <a:ext cx="595100" cy="304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2"/>
          </p:cNvCxnSpPr>
          <p:nvPr/>
        </p:nvCxnSpPr>
        <p:spPr>
          <a:xfrm flipV="1">
            <a:off x="2414921" y="4310018"/>
            <a:ext cx="595100" cy="2484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6"/>
            <a:endCxn id="65" idx="2"/>
          </p:cNvCxnSpPr>
          <p:nvPr/>
        </p:nvCxnSpPr>
        <p:spPr>
          <a:xfrm flipV="1">
            <a:off x="3547190" y="4084460"/>
            <a:ext cx="458798" cy="2255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6"/>
            <a:endCxn id="63" idx="2"/>
          </p:cNvCxnSpPr>
          <p:nvPr/>
        </p:nvCxnSpPr>
        <p:spPr>
          <a:xfrm flipV="1">
            <a:off x="3541335" y="3492263"/>
            <a:ext cx="454002" cy="2671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25" idx="2"/>
          </p:cNvCxnSpPr>
          <p:nvPr/>
        </p:nvCxnSpPr>
        <p:spPr>
          <a:xfrm flipV="1">
            <a:off x="2414921" y="4310018"/>
            <a:ext cx="595100" cy="8431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6"/>
            <a:endCxn id="9" idx="2"/>
          </p:cNvCxnSpPr>
          <p:nvPr/>
        </p:nvCxnSpPr>
        <p:spPr>
          <a:xfrm>
            <a:off x="1443682" y="3485522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43682" y="2878187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43682" y="4085572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562661"/>
              </p:ext>
            </p:extLst>
          </p:nvPr>
        </p:nvGraphicFramePr>
        <p:xfrm>
          <a:off x="106933" y="3492263"/>
          <a:ext cx="439493" cy="75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89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33" y="3492263"/>
                        <a:ext cx="439493" cy="752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37"/>
          <p:cNvSpPr/>
          <p:nvPr/>
        </p:nvSpPr>
        <p:spPr>
          <a:xfrm>
            <a:off x="1905585" y="2067399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080132"/>
              </p:ext>
            </p:extLst>
          </p:nvPr>
        </p:nvGraphicFramePr>
        <p:xfrm>
          <a:off x="1984537" y="212322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0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537" y="212322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759360"/>
              </p:ext>
            </p:extLst>
          </p:nvPr>
        </p:nvGraphicFramePr>
        <p:xfrm>
          <a:off x="2019222" y="2693656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1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22" y="2693656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306696"/>
              </p:ext>
            </p:extLst>
          </p:nvPr>
        </p:nvGraphicFramePr>
        <p:xfrm>
          <a:off x="2025007" y="327090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2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4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007" y="327090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169601"/>
              </p:ext>
            </p:extLst>
          </p:nvPr>
        </p:nvGraphicFramePr>
        <p:xfrm>
          <a:off x="2015863" y="383575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3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63" y="383575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4843"/>
              </p:ext>
            </p:extLst>
          </p:nvPr>
        </p:nvGraphicFramePr>
        <p:xfrm>
          <a:off x="2036582" y="4389792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4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582" y="4389792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78115"/>
              </p:ext>
            </p:extLst>
          </p:nvPr>
        </p:nvGraphicFramePr>
        <p:xfrm>
          <a:off x="2021442" y="496161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5" name="Equation" r:id="rId16" imgW="126720" imgH="177480" progId="Equation.3">
                  <p:embed/>
                </p:oleObj>
              </mc:Choice>
              <mc:Fallback>
                <p:oleObj name="Equation" r:id="rId16" imgW="126720" imgH="17748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442" y="496161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43682" y="3485522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6"/>
            <a:endCxn id="38" idx="2"/>
          </p:cNvCxnSpPr>
          <p:nvPr/>
        </p:nvCxnSpPr>
        <p:spPr>
          <a:xfrm flipV="1">
            <a:off x="1443682" y="2285783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6"/>
            <a:endCxn id="38" idx="2"/>
          </p:cNvCxnSpPr>
          <p:nvPr/>
        </p:nvCxnSpPr>
        <p:spPr>
          <a:xfrm flipV="1">
            <a:off x="1443682" y="2285783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997343" y="2910708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49" name="Straight Arrow Connector 48"/>
          <p:cNvCxnSpPr>
            <a:stCxn id="48" idx="6"/>
            <a:endCxn id="63" idx="2"/>
          </p:cNvCxnSpPr>
          <p:nvPr/>
        </p:nvCxnSpPr>
        <p:spPr>
          <a:xfrm>
            <a:off x="3522804" y="3150665"/>
            <a:ext cx="472533" cy="3415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6"/>
            <a:endCxn id="48" idx="2"/>
          </p:cNvCxnSpPr>
          <p:nvPr/>
        </p:nvCxnSpPr>
        <p:spPr>
          <a:xfrm>
            <a:off x="2387088" y="2285783"/>
            <a:ext cx="610254" cy="8648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6"/>
            <a:endCxn id="26" idx="2"/>
          </p:cNvCxnSpPr>
          <p:nvPr/>
        </p:nvCxnSpPr>
        <p:spPr>
          <a:xfrm>
            <a:off x="2387088" y="2285783"/>
            <a:ext cx="628785" cy="14735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6"/>
            <a:endCxn id="25" idx="2"/>
          </p:cNvCxnSpPr>
          <p:nvPr/>
        </p:nvCxnSpPr>
        <p:spPr>
          <a:xfrm>
            <a:off x="2387088" y="2285783"/>
            <a:ext cx="622934" cy="20242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6"/>
            <a:endCxn id="48" idx="2"/>
          </p:cNvCxnSpPr>
          <p:nvPr/>
        </p:nvCxnSpPr>
        <p:spPr>
          <a:xfrm>
            <a:off x="2387088" y="2878187"/>
            <a:ext cx="610254" cy="2724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  <a:endCxn id="48" idx="2"/>
          </p:cNvCxnSpPr>
          <p:nvPr/>
        </p:nvCxnSpPr>
        <p:spPr>
          <a:xfrm flipV="1">
            <a:off x="2409068" y="3150665"/>
            <a:ext cx="588275" cy="3040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" idx="6"/>
            <a:endCxn id="48" idx="2"/>
          </p:cNvCxnSpPr>
          <p:nvPr/>
        </p:nvCxnSpPr>
        <p:spPr>
          <a:xfrm flipV="1">
            <a:off x="2414923" y="3150665"/>
            <a:ext cx="582420" cy="854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6"/>
            <a:endCxn id="48" idx="2"/>
          </p:cNvCxnSpPr>
          <p:nvPr/>
        </p:nvCxnSpPr>
        <p:spPr>
          <a:xfrm flipV="1">
            <a:off x="2414923" y="3150665"/>
            <a:ext cx="582420" cy="1407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9" idx="6"/>
            <a:endCxn id="48" idx="2"/>
          </p:cNvCxnSpPr>
          <p:nvPr/>
        </p:nvCxnSpPr>
        <p:spPr>
          <a:xfrm flipV="1">
            <a:off x="2414923" y="3150665"/>
            <a:ext cx="582420" cy="2002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445303"/>
              </p:ext>
            </p:extLst>
          </p:nvPr>
        </p:nvGraphicFramePr>
        <p:xfrm>
          <a:off x="3118909" y="293646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6" name="Equation" r:id="rId17" imgW="126720" imgH="177480" progId="Equation.3">
                  <p:embed/>
                </p:oleObj>
              </mc:Choice>
              <mc:Fallback>
                <p:oleObj name="Equation" r:id="rId17" imgW="126720" imgH="177480" progId="Equation.3">
                  <p:embed/>
                  <p:pic>
                    <p:nvPicPr>
                      <p:cNvPr id="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8909" y="293646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342234"/>
              </p:ext>
            </p:extLst>
          </p:nvPr>
        </p:nvGraphicFramePr>
        <p:xfrm>
          <a:off x="3153594" y="3506893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7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594" y="3506893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029309"/>
              </p:ext>
            </p:extLst>
          </p:nvPr>
        </p:nvGraphicFramePr>
        <p:xfrm>
          <a:off x="3159379" y="4084140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8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379" y="4084140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995337" y="325230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267707"/>
              </p:ext>
            </p:extLst>
          </p:nvPr>
        </p:nvGraphicFramePr>
        <p:xfrm>
          <a:off x="4133057" y="3239788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399" name="Equation" r:id="rId21" imgW="126720" imgH="177480" progId="Equation.3">
                  <p:embed/>
                </p:oleObj>
              </mc:Choice>
              <mc:Fallback>
                <p:oleObj name="Equation" r:id="rId21" imgW="126720" imgH="177480" progId="Equation.3">
                  <p:embed/>
                  <p:pic>
                    <p:nvPicPr>
                      <p:cNvPr id="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057" y="3239788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64"/>
          <p:cNvSpPr/>
          <p:nvPr/>
        </p:nvSpPr>
        <p:spPr>
          <a:xfrm>
            <a:off x="4005987" y="3844503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058760"/>
              </p:ext>
            </p:extLst>
          </p:nvPr>
        </p:nvGraphicFramePr>
        <p:xfrm>
          <a:off x="4143708" y="3831985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0" name="Equation" r:id="rId22" imgW="126720" imgH="177480" progId="Equation.3">
                  <p:embed/>
                </p:oleObj>
              </mc:Choice>
              <mc:Fallback>
                <p:oleObj name="Equation" r:id="rId22" imgW="126720" imgH="177480" progId="Equation.3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708" y="3831985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>
            <a:stCxn id="26" idx="6"/>
            <a:endCxn id="65" idx="2"/>
          </p:cNvCxnSpPr>
          <p:nvPr/>
        </p:nvCxnSpPr>
        <p:spPr>
          <a:xfrm>
            <a:off x="3541335" y="3759368"/>
            <a:ext cx="464653" cy="3250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6"/>
            <a:endCxn id="63" idx="2"/>
          </p:cNvCxnSpPr>
          <p:nvPr/>
        </p:nvCxnSpPr>
        <p:spPr>
          <a:xfrm flipV="1">
            <a:off x="3547190" y="3492263"/>
            <a:ext cx="448147" cy="8177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6"/>
            <a:endCxn id="65" idx="2"/>
          </p:cNvCxnSpPr>
          <p:nvPr/>
        </p:nvCxnSpPr>
        <p:spPr>
          <a:xfrm>
            <a:off x="3522804" y="3150665"/>
            <a:ext cx="483183" cy="9337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41421" y="441364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426372"/>
              </p:ext>
            </p:extLst>
          </p:nvPr>
        </p:nvGraphicFramePr>
        <p:xfrm>
          <a:off x="1047720" y="4402859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1" name="Equation" r:id="rId23" imgW="164880" imgH="228600" progId="Equation.3">
                  <p:embed/>
                </p:oleObj>
              </mc:Choice>
              <mc:Fallback>
                <p:oleObj name="Equation" r:id="rId23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20" y="4402859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41421" y="501369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726457"/>
              </p:ext>
            </p:extLst>
          </p:nvPr>
        </p:nvGraphicFramePr>
        <p:xfrm>
          <a:off x="1047720" y="5004522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2" name="Equation" r:id="rId25" imgW="164880" imgH="228600" progId="Equation.3">
                  <p:embed/>
                </p:oleObj>
              </mc:Choice>
              <mc:Fallback>
                <p:oleObj name="Equation" r:id="rId25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20" y="5004522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01853" y="2112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576734"/>
              </p:ext>
            </p:extLst>
          </p:nvPr>
        </p:nvGraphicFramePr>
        <p:xfrm>
          <a:off x="1008032" y="2102572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3" name="Equation" r:id="rId27" imgW="164880" imgH="228600" progId="Equation.3">
                  <p:embed/>
                </p:oleObj>
              </mc:Choice>
              <mc:Fallback>
                <p:oleObj name="Equation" r:id="rId27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32" y="2102572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01853" y="27128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792815"/>
              </p:ext>
            </p:extLst>
          </p:nvPr>
        </p:nvGraphicFramePr>
        <p:xfrm>
          <a:off x="1007588" y="271392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4" name="Equation" r:id="rId29" imgW="164880" imgH="215640" progId="Equation.3">
                  <p:embed/>
                </p:oleObj>
              </mc:Choice>
              <mc:Fallback>
                <p:oleObj name="Equation" r:id="rId29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588" y="271392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890486" y="102177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967505"/>
              </p:ext>
            </p:extLst>
          </p:nvPr>
        </p:nvGraphicFramePr>
        <p:xfrm>
          <a:off x="1007588" y="1021003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5" name="Equation" r:id="rId31" imgW="152280" imgH="215640" progId="Equation.3">
                  <p:embed/>
                </p:oleObj>
              </mc:Choice>
              <mc:Fallback>
                <p:oleObj name="Equation" r:id="rId31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588" y="1021003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890486" y="162182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81802"/>
              </p:ext>
            </p:extLst>
          </p:nvPr>
        </p:nvGraphicFramePr>
        <p:xfrm>
          <a:off x="996221" y="1622872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6" name="Equation" r:id="rId33" imgW="164880" imgH="215640" progId="Equation.3">
                  <p:embed/>
                </p:oleObj>
              </mc:Choice>
              <mc:Fallback>
                <p:oleObj name="Equation" r:id="rId33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21" y="1622872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39060" y="560366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14232"/>
              </p:ext>
            </p:extLst>
          </p:nvPr>
        </p:nvGraphicFramePr>
        <p:xfrm>
          <a:off x="1044545" y="559348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7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45" y="559348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39060" y="620371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44416"/>
              </p:ext>
            </p:extLst>
          </p:nvPr>
        </p:nvGraphicFramePr>
        <p:xfrm>
          <a:off x="1009620" y="6195147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8" name="Equation" r:id="rId37" imgW="203040" imgH="228600" progId="Equation.3">
                  <p:embed/>
                </p:oleObj>
              </mc:Choice>
              <mc:Fallback>
                <p:oleObj name="Equation" r:id="rId37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20" y="6195147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>
            <a:stCxn id="81" idx="6"/>
            <a:endCxn id="38" idx="2"/>
          </p:cNvCxnSpPr>
          <p:nvPr/>
        </p:nvCxnSpPr>
        <p:spPr>
          <a:xfrm>
            <a:off x="1413828" y="1217446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6"/>
            <a:endCxn id="38" idx="2"/>
          </p:cNvCxnSpPr>
          <p:nvPr/>
        </p:nvCxnSpPr>
        <p:spPr>
          <a:xfrm>
            <a:off x="1413828" y="1817496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7" idx="6"/>
            <a:endCxn id="38" idx="2"/>
          </p:cNvCxnSpPr>
          <p:nvPr/>
        </p:nvCxnSpPr>
        <p:spPr>
          <a:xfrm flipV="1">
            <a:off x="1425195" y="2285783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9" idx="6"/>
            <a:endCxn id="38" idx="2"/>
          </p:cNvCxnSpPr>
          <p:nvPr/>
        </p:nvCxnSpPr>
        <p:spPr>
          <a:xfrm flipV="1">
            <a:off x="1425195" y="2285783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25195" y="2878187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52498" y="4558433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52498" y="4005407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452498" y="5181050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3" idx="6"/>
          </p:cNvCxnSpPr>
          <p:nvPr/>
        </p:nvCxnSpPr>
        <p:spPr>
          <a:xfrm>
            <a:off x="1464763" y="4609320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5" idx="6"/>
          </p:cNvCxnSpPr>
          <p:nvPr/>
        </p:nvCxnSpPr>
        <p:spPr>
          <a:xfrm flipV="1">
            <a:off x="1464763" y="5181051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434011" y="5181050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34011" y="455843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13828" y="1217446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13828" y="1217446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13828" y="1217446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13828" y="1217446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9" idx="2"/>
          </p:cNvCxnSpPr>
          <p:nvPr/>
        </p:nvCxnSpPr>
        <p:spPr>
          <a:xfrm>
            <a:off x="1422775" y="1284859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13828" y="1817496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13828" y="1817496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64763" y="4558433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64763" y="400540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64763" y="3454759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64763" y="4558433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64763" y="400540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64763" y="3454759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25195" y="2908546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25195" y="2908546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25195" y="2908546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25195" y="2308496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5621109" y="4098289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8" name="Oval 237"/>
          <p:cNvSpPr/>
          <p:nvPr/>
        </p:nvSpPr>
        <p:spPr>
          <a:xfrm>
            <a:off x="5626959" y="3525795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39" name="Straight Arrow Connector 238"/>
          <p:cNvCxnSpPr>
            <a:stCxn id="65" idx="6"/>
            <a:endCxn id="241" idx="2"/>
          </p:cNvCxnSpPr>
          <p:nvPr/>
        </p:nvCxnSpPr>
        <p:spPr>
          <a:xfrm flipV="1">
            <a:off x="4531448" y="3157050"/>
            <a:ext cx="1076981" cy="9274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65" idx="6"/>
            <a:endCxn id="237" idx="2"/>
          </p:cNvCxnSpPr>
          <p:nvPr/>
        </p:nvCxnSpPr>
        <p:spPr>
          <a:xfrm>
            <a:off x="4531448" y="4084461"/>
            <a:ext cx="1089661" cy="2319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5608429" y="2917092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42" name="Straight Arrow Connector 241"/>
          <p:cNvCxnSpPr>
            <a:stCxn id="63" idx="6"/>
            <a:endCxn id="241" idx="2"/>
          </p:cNvCxnSpPr>
          <p:nvPr/>
        </p:nvCxnSpPr>
        <p:spPr>
          <a:xfrm flipV="1">
            <a:off x="4520798" y="3157050"/>
            <a:ext cx="1087631" cy="3352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66171"/>
              </p:ext>
            </p:extLst>
          </p:nvPr>
        </p:nvGraphicFramePr>
        <p:xfrm>
          <a:off x="5729995" y="2942849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09" name="Equation" r:id="rId39" imgW="126720" imgH="177480" progId="Equation.3">
                  <p:embed/>
                </p:oleObj>
              </mc:Choice>
              <mc:Fallback>
                <p:oleObj name="Equation" r:id="rId39" imgW="126720" imgH="177480" progId="Equation.3">
                  <p:embed/>
                  <p:pic>
                    <p:nvPicPr>
                      <p:cNvPr id="2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995" y="2942849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818018"/>
              </p:ext>
            </p:extLst>
          </p:nvPr>
        </p:nvGraphicFramePr>
        <p:xfrm>
          <a:off x="5764680" y="3513277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0" name="Equation" r:id="rId40" imgW="126720" imgH="177480" progId="Equation.3">
                  <p:embed/>
                </p:oleObj>
              </mc:Choice>
              <mc:Fallback>
                <p:oleObj name="Equation" r:id="rId40" imgW="126720" imgH="177480" progId="Equation.3">
                  <p:embed/>
                  <p:pic>
                    <p:nvPicPr>
                      <p:cNvPr id="2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680" y="3513277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411362"/>
              </p:ext>
            </p:extLst>
          </p:nvPr>
        </p:nvGraphicFramePr>
        <p:xfrm>
          <a:off x="5770465" y="4090524"/>
          <a:ext cx="323906" cy="3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1" name="Equation" r:id="rId41" imgW="126720" imgH="177480" progId="Equation.3">
                  <p:embed/>
                </p:oleObj>
              </mc:Choice>
              <mc:Fallback>
                <p:oleObj name="Equation" r:id="rId41" imgW="126720" imgH="177480" progId="Equation.3">
                  <p:embed/>
                  <p:pic>
                    <p:nvPicPr>
                      <p:cNvPr id="2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465" y="4090524"/>
                        <a:ext cx="323906" cy="38300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6" name="Straight Arrow Connector 245"/>
          <p:cNvCxnSpPr>
            <a:stCxn id="63" idx="6"/>
            <a:endCxn id="237" idx="2"/>
          </p:cNvCxnSpPr>
          <p:nvPr/>
        </p:nvCxnSpPr>
        <p:spPr>
          <a:xfrm>
            <a:off x="4520798" y="3492264"/>
            <a:ext cx="1100311" cy="8241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65" idx="6"/>
            <a:endCxn id="238" idx="2"/>
          </p:cNvCxnSpPr>
          <p:nvPr/>
        </p:nvCxnSpPr>
        <p:spPr>
          <a:xfrm flipV="1">
            <a:off x="4531448" y="3765753"/>
            <a:ext cx="1095511" cy="3187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63" idx="6"/>
            <a:endCxn id="238" idx="2"/>
          </p:cNvCxnSpPr>
          <p:nvPr/>
        </p:nvCxnSpPr>
        <p:spPr>
          <a:xfrm>
            <a:off x="4520798" y="3492264"/>
            <a:ext cx="1106161" cy="2734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/>
          <p:cNvSpPr/>
          <p:nvPr/>
        </p:nvSpPr>
        <p:spPr>
          <a:xfrm>
            <a:off x="6557520" y="3729540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2" name="Oval 261"/>
          <p:cNvSpPr/>
          <p:nvPr/>
        </p:nvSpPr>
        <p:spPr>
          <a:xfrm>
            <a:off x="6585348" y="2602046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3" name="Oval 262"/>
          <p:cNvSpPr/>
          <p:nvPr/>
        </p:nvSpPr>
        <p:spPr>
          <a:xfrm>
            <a:off x="6563370" y="3157043"/>
            <a:ext cx="525461" cy="4799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4" name="Oval 263"/>
          <p:cNvSpPr/>
          <p:nvPr/>
        </p:nvSpPr>
        <p:spPr>
          <a:xfrm>
            <a:off x="6557520" y="4282566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5" name="Oval 264"/>
          <p:cNvSpPr/>
          <p:nvPr/>
        </p:nvSpPr>
        <p:spPr>
          <a:xfrm>
            <a:off x="6557520" y="4877257"/>
            <a:ext cx="537167" cy="436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66" name="Oval 265"/>
          <p:cNvSpPr/>
          <p:nvPr/>
        </p:nvSpPr>
        <p:spPr>
          <a:xfrm>
            <a:off x="6585348" y="2009642"/>
            <a:ext cx="481503" cy="4367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06820"/>
              </p:ext>
            </p:extLst>
          </p:nvPr>
        </p:nvGraphicFramePr>
        <p:xfrm>
          <a:off x="6664300" y="2065475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2" name="Equation" r:id="rId42" imgW="126720" imgH="177480" progId="Equation.3">
                  <p:embed/>
                </p:oleObj>
              </mc:Choice>
              <mc:Fallback>
                <p:oleObj name="Equation" r:id="rId42" imgW="126720" imgH="177480" progId="Equation.3">
                  <p:embed/>
                  <p:pic>
                    <p:nvPicPr>
                      <p:cNvPr id="2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4300" y="2065475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611666"/>
              </p:ext>
            </p:extLst>
          </p:nvPr>
        </p:nvGraphicFramePr>
        <p:xfrm>
          <a:off x="6698985" y="2635902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3" name="Equation" r:id="rId43" imgW="126720" imgH="177480" progId="Equation.3">
                  <p:embed/>
                </p:oleObj>
              </mc:Choice>
              <mc:Fallback>
                <p:oleObj name="Equation" r:id="rId43" imgW="126720" imgH="177480" progId="Equation.3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985" y="2635902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71742"/>
              </p:ext>
            </p:extLst>
          </p:nvPr>
        </p:nvGraphicFramePr>
        <p:xfrm>
          <a:off x="6704770" y="3213149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4" name="Equation" r:id="rId44" imgW="126720" imgH="177480" progId="Equation.3">
                  <p:embed/>
                </p:oleObj>
              </mc:Choice>
              <mc:Fallback>
                <p:oleObj name="Equation" r:id="rId44" imgW="126720" imgH="177480" progId="Equation.3">
                  <p:embed/>
                  <p:pic>
                    <p:nvPicPr>
                      <p:cNvPr id="26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770" y="3213149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383277"/>
              </p:ext>
            </p:extLst>
          </p:nvPr>
        </p:nvGraphicFramePr>
        <p:xfrm>
          <a:off x="6695626" y="3777996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5" name="Equation" r:id="rId45" imgW="126720" imgH="177480" progId="Equation.3">
                  <p:embed/>
                </p:oleObj>
              </mc:Choice>
              <mc:Fallback>
                <p:oleObj name="Equation" r:id="rId45" imgW="126720" imgH="177480" progId="Equation.3">
                  <p:embed/>
                  <p:pic>
                    <p:nvPicPr>
                      <p:cNvPr id="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5626" y="3777996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387186"/>
              </p:ext>
            </p:extLst>
          </p:nvPr>
        </p:nvGraphicFramePr>
        <p:xfrm>
          <a:off x="6716345" y="4332038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6" name="Equation" r:id="rId46" imgW="126720" imgH="177480" progId="Equation.3">
                  <p:embed/>
                </p:oleObj>
              </mc:Choice>
              <mc:Fallback>
                <p:oleObj name="Equation" r:id="rId46" imgW="126720" imgH="177480" progId="Equation.3">
                  <p:embed/>
                  <p:pic>
                    <p:nvPicPr>
                      <p:cNvPr id="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345" y="4332038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120969"/>
              </p:ext>
            </p:extLst>
          </p:nvPr>
        </p:nvGraphicFramePr>
        <p:xfrm>
          <a:off x="6701205" y="4903865"/>
          <a:ext cx="323906" cy="38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7" name="Equation" r:id="rId47" imgW="126720" imgH="177480" progId="Equation.3">
                  <p:embed/>
                </p:oleObj>
              </mc:Choice>
              <mc:Fallback>
                <p:oleObj name="Equation" r:id="rId47" imgW="126720" imgH="177480" progId="Equation.3">
                  <p:embed/>
                  <p:pic>
                    <p:nvPicPr>
                      <p:cNvPr id="2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1205" y="4903865"/>
                        <a:ext cx="323906" cy="38302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>
            <a:stCxn id="238" idx="6"/>
            <a:endCxn id="264" idx="2"/>
          </p:cNvCxnSpPr>
          <p:nvPr/>
        </p:nvCxnSpPr>
        <p:spPr>
          <a:xfrm>
            <a:off x="6152420" y="3765753"/>
            <a:ext cx="405100" cy="7349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38" idx="6"/>
            <a:endCxn id="265" idx="2"/>
          </p:cNvCxnSpPr>
          <p:nvPr/>
        </p:nvCxnSpPr>
        <p:spPr>
          <a:xfrm>
            <a:off x="6152420" y="3765753"/>
            <a:ext cx="405100" cy="1329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41" idx="6"/>
            <a:endCxn id="261" idx="2"/>
          </p:cNvCxnSpPr>
          <p:nvPr/>
        </p:nvCxnSpPr>
        <p:spPr>
          <a:xfrm>
            <a:off x="6133890" y="3157050"/>
            <a:ext cx="423630" cy="7906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38" idx="6"/>
            <a:endCxn id="262" idx="2"/>
          </p:cNvCxnSpPr>
          <p:nvPr/>
        </p:nvCxnSpPr>
        <p:spPr>
          <a:xfrm flipV="1">
            <a:off x="6152420" y="2820442"/>
            <a:ext cx="432928" cy="9453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37" idx="6"/>
            <a:endCxn id="266" idx="2"/>
          </p:cNvCxnSpPr>
          <p:nvPr/>
        </p:nvCxnSpPr>
        <p:spPr>
          <a:xfrm flipV="1">
            <a:off x="6158276" y="2228038"/>
            <a:ext cx="427072" cy="2088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38" idx="6"/>
            <a:endCxn id="263" idx="2"/>
          </p:cNvCxnSpPr>
          <p:nvPr/>
        </p:nvCxnSpPr>
        <p:spPr>
          <a:xfrm flipV="1">
            <a:off x="6152420" y="3397013"/>
            <a:ext cx="410950" cy="3687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38" idx="6"/>
            <a:endCxn id="266" idx="2"/>
          </p:cNvCxnSpPr>
          <p:nvPr/>
        </p:nvCxnSpPr>
        <p:spPr>
          <a:xfrm flipV="1">
            <a:off x="6152420" y="2228038"/>
            <a:ext cx="432928" cy="15377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41" idx="6"/>
            <a:endCxn id="265" idx="2"/>
          </p:cNvCxnSpPr>
          <p:nvPr/>
        </p:nvCxnSpPr>
        <p:spPr>
          <a:xfrm>
            <a:off x="6133890" y="3157050"/>
            <a:ext cx="423630" cy="19383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37" idx="6"/>
            <a:endCxn id="262" idx="2"/>
          </p:cNvCxnSpPr>
          <p:nvPr/>
        </p:nvCxnSpPr>
        <p:spPr>
          <a:xfrm flipV="1">
            <a:off x="6158276" y="2820442"/>
            <a:ext cx="427072" cy="14959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41" idx="6"/>
            <a:endCxn id="264" idx="2"/>
          </p:cNvCxnSpPr>
          <p:nvPr/>
        </p:nvCxnSpPr>
        <p:spPr>
          <a:xfrm>
            <a:off x="6133890" y="3157050"/>
            <a:ext cx="423630" cy="13436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41" idx="6"/>
            <a:endCxn id="266" idx="2"/>
          </p:cNvCxnSpPr>
          <p:nvPr/>
        </p:nvCxnSpPr>
        <p:spPr>
          <a:xfrm flipV="1">
            <a:off x="6133890" y="2228038"/>
            <a:ext cx="451458" cy="929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41" idx="6"/>
            <a:endCxn id="262" idx="2"/>
          </p:cNvCxnSpPr>
          <p:nvPr/>
        </p:nvCxnSpPr>
        <p:spPr>
          <a:xfrm flipV="1">
            <a:off x="6133890" y="2820442"/>
            <a:ext cx="451458" cy="3366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41" idx="6"/>
            <a:endCxn id="263" idx="2"/>
          </p:cNvCxnSpPr>
          <p:nvPr/>
        </p:nvCxnSpPr>
        <p:spPr>
          <a:xfrm>
            <a:off x="6133890" y="3157050"/>
            <a:ext cx="429480" cy="239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38" idx="6"/>
            <a:endCxn id="261" idx="2"/>
          </p:cNvCxnSpPr>
          <p:nvPr/>
        </p:nvCxnSpPr>
        <p:spPr>
          <a:xfrm>
            <a:off x="6152420" y="3765753"/>
            <a:ext cx="405100" cy="181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37" idx="6"/>
            <a:endCxn id="261" idx="2"/>
          </p:cNvCxnSpPr>
          <p:nvPr/>
        </p:nvCxnSpPr>
        <p:spPr>
          <a:xfrm flipV="1">
            <a:off x="6158276" y="3947662"/>
            <a:ext cx="399244" cy="3687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237" idx="6"/>
            <a:endCxn id="264" idx="2"/>
          </p:cNvCxnSpPr>
          <p:nvPr/>
        </p:nvCxnSpPr>
        <p:spPr>
          <a:xfrm>
            <a:off x="6158276" y="4316400"/>
            <a:ext cx="399244" cy="1842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237" idx="6"/>
            <a:endCxn id="265" idx="2"/>
          </p:cNvCxnSpPr>
          <p:nvPr/>
        </p:nvCxnSpPr>
        <p:spPr>
          <a:xfrm>
            <a:off x="6158276" y="4316400"/>
            <a:ext cx="399244" cy="7789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237" idx="6"/>
            <a:endCxn id="263" idx="2"/>
          </p:cNvCxnSpPr>
          <p:nvPr/>
        </p:nvCxnSpPr>
        <p:spPr>
          <a:xfrm flipV="1">
            <a:off x="6158276" y="3397013"/>
            <a:ext cx="405094" cy="919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7519129" y="312382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706946"/>
              </p:ext>
            </p:extLst>
          </p:nvPr>
        </p:nvGraphicFramePr>
        <p:xfrm>
          <a:off x="7590712" y="311248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8" name="Equation" r:id="rId48" imgW="203040" imgH="228600" progId="Equation.3">
                  <p:embed/>
                </p:oleObj>
              </mc:Choice>
              <mc:Fallback>
                <p:oleObj name="Equation" r:id="rId48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712" y="311248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7519129" y="372387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98245"/>
              </p:ext>
            </p:extLst>
          </p:nvPr>
        </p:nvGraphicFramePr>
        <p:xfrm>
          <a:off x="7589125" y="371573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19" name="Equation" r:id="rId50" imgW="203040" imgH="228600" progId="Equation.3">
                  <p:embed/>
                </p:oleObj>
              </mc:Choice>
              <mc:Fallback>
                <p:oleObj name="Equation" r:id="rId50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125" y="371573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7540210" y="424761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05510"/>
              </p:ext>
            </p:extLst>
          </p:nvPr>
        </p:nvGraphicFramePr>
        <p:xfrm>
          <a:off x="7611350" y="423643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0" name="Equation" r:id="rId52" imgW="203040" imgH="228600" progId="Equation.3">
                  <p:embed/>
                </p:oleObj>
              </mc:Choice>
              <mc:Fallback>
                <p:oleObj name="Equation" r:id="rId52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1350" y="423643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7540210" y="484766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765629"/>
              </p:ext>
            </p:extLst>
          </p:nvPr>
        </p:nvGraphicFramePr>
        <p:xfrm>
          <a:off x="7609762" y="483809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1" name="Equation" r:id="rId54" imgW="203040" imgH="228600" progId="Equation.3">
                  <p:embed/>
                </p:oleObj>
              </mc:Choice>
              <mc:Fallback>
                <p:oleObj name="Equation" r:id="rId54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9762" y="483809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7500642" y="194679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183708"/>
              </p:ext>
            </p:extLst>
          </p:nvPr>
        </p:nvGraphicFramePr>
        <p:xfrm>
          <a:off x="7570075" y="193614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2" name="Equation" r:id="rId56" imgW="203040" imgH="228600" progId="Equation.3">
                  <p:embed/>
                </p:oleObj>
              </mc:Choice>
              <mc:Fallback>
                <p:oleObj name="Equation" r:id="rId56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075" y="193614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7500642" y="254684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32526"/>
              </p:ext>
            </p:extLst>
          </p:nvPr>
        </p:nvGraphicFramePr>
        <p:xfrm>
          <a:off x="7570075" y="254733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3" name="Equation" r:id="rId58" imgW="203040" imgH="215640" progId="Equation.3">
                  <p:embed/>
                </p:oleObj>
              </mc:Choice>
              <mc:Fallback>
                <p:oleObj name="Equation" r:id="rId58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075" y="254733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7489275" y="85574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63455"/>
              </p:ext>
            </p:extLst>
          </p:nvPr>
        </p:nvGraphicFramePr>
        <p:xfrm>
          <a:off x="7571662" y="85506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4" name="Equation" r:id="rId60" imgW="190440" imgH="215640" progId="Equation.3">
                  <p:embed/>
                </p:oleObj>
              </mc:Choice>
              <mc:Fallback>
                <p:oleObj name="Equation" r:id="rId60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1662" y="85506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7489275" y="145579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5030"/>
              </p:ext>
            </p:extLst>
          </p:nvPr>
        </p:nvGraphicFramePr>
        <p:xfrm>
          <a:off x="7560550" y="145672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5" name="Equation" r:id="rId62" imgW="203040" imgH="215640" progId="Equation.3">
                  <p:embed/>
                </p:oleObj>
              </mc:Choice>
              <mc:Fallback>
                <p:oleObj name="Equation" r:id="rId62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0550" y="145672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7537849" y="543763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883488"/>
              </p:ext>
            </p:extLst>
          </p:nvPr>
        </p:nvGraphicFramePr>
        <p:xfrm>
          <a:off x="7608175" y="542706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6" name="Equation" r:id="rId64" imgW="203040" imgH="228600" progId="Equation.3">
                  <p:embed/>
                </p:oleObj>
              </mc:Choice>
              <mc:Fallback>
                <p:oleObj name="Equation" r:id="rId64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175" y="542706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7537849" y="603768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866385"/>
              </p:ext>
            </p:extLst>
          </p:nvPr>
        </p:nvGraphicFramePr>
        <p:xfrm>
          <a:off x="7571662" y="602872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7" name="Equation" r:id="rId66" imgW="241200" imgH="228600" progId="Equation.3">
                  <p:embed/>
                </p:oleObj>
              </mc:Choice>
              <mc:Fallback>
                <p:oleObj name="Equation" r:id="rId66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1662" y="602872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691698"/>
              </p:ext>
            </p:extLst>
          </p:nvPr>
        </p:nvGraphicFramePr>
        <p:xfrm>
          <a:off x="8533275" y="3576811"/>
          <a:ext cx="525462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8" name="Equation" r:id="rId68" imgW="152280" imgH="177480" progId="Equation.3">
                  <p:embed/>
                </p:oleObj>
              </mc:Choice>
              <mc:Fallback>
                <p:oleObj name="Equation" r:id="rId68" imgW="152280" imgH="177480" progId="Equation.3">
                  <p:embed/>
                  <p:pic>
                    <p:nvPicPr>
                      <p:cNvPr id="1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3275" y="3576811"/>
                        <a:ext cx="525462" cy="754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7089788" y="330542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7061959" y="390547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7083938" y="330542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7089788" y="283256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0800000">
            <a:off x="7089788" y="2237873"/>
            <a:ext cx="434075" cy="106755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7083938" y="390547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rot="10800000">
            <a:off x="7089788" y="2237873"/>
            <a:ext cx="434075" cy="166760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7061959" y="330542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7089788" y="283256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7089788" y="338559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 flipV="1">
            <a:off x="7061959" y="3905475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 flipV="1">
            <a:off x="7061959" y="3305425"/>
            <a:ext cx="461904" cy="179978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7061960" y="5105214"/>
            <a:ext cx="491757" cy="10683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7061960" y="5105214"/>
            <a:ext cx="491757" cy="4682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 flipV="1">
            <a:off x="7061960" y="5082501"/>
            <a:ext cx="480390" cy="227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10800000" flipV="1">
            <a:off x="7061960" y="4482451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7061960" y="448245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7089788" y="101020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7089788" y="101020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rot="10800000" flipV="1">
            <a:off x="7053143" y="1010208"/>
            <a:ext cx="461904" cy="119973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rot="10800000">
            <a:off x="7053144" y="2209947"/>
            <a:ext cx="449638" cy="57173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rot="10800000" flipV="1">
            <a:off x="7053144" y="2181627"/>
            <a:ext cx="449638" cy="2831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rot="10800000" flipV="1">
            <a:off x="7053144" y="1587184"/>
            <a:ext cx="480390" cy="6227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7089788" y="158718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7061960" y="451281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7083938" y="393623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7089788" y="338559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7089788" y="283256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rot="10800000">
            <a:off x="7089788" y="2237873"/>
            <a:ext cx="454982" cy="386826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7061960" y="451281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7083938" y="393623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7089788" y="278167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7089788" y="278167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7083938" y="278167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7089788" y="218162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7089788" y="218162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7083938" y="218162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7083938" y="393623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7089788" y="338559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7089788" y="283256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7089788" y="338559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/>
          <p:cNvSpPr/>
          <p:nvPr/>
        </p:nvSpPr>
        <p:spPr>
          <a:xfrm rot="5400000">
            <a:off x="-74662" y="2297835"/>
            <a:ext cx="6028315" cy="3051338"/>
          </a:xfrm>
          <a:prstGeom prst="trapezoid">
            <a:avLst>
              <a:gd name="adj" fmla="val 70417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1" name="Trapezoid 220"/>
          <p:cNvSpPr/>
          <p:nvPr/>
        </p:nvSpPr>
        <p:spPr>
          <a:xfrm rot="5400000" flipV="1">
            <a:off x="3300829" y="2559307"/>
            <a:ext cx="6028315" cy="2400122"/>
          </a:xfrm>
          <a:prstGeom prst="trapezoid">
            <a:avLst>
              <a:gd name="adj" fmla="val 93694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20560" y="3283440"/>
            <a:ext cx="25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Encodeur</a:t>
            </a:r>
            <a:endParaRPr lang="en-CA" sz="4800" dirty="0"/>
          </a:p>
        </p:txBody>
      </p:sp>
      <p:sp>
        <p:nvSpPr>
          <p:cNvPr id="222" name="TextBox 221"/>
          <p:cNvSpPr txBox="1"/>
          <p:nvPr/>
        </p:nvSpPr>
        <p:spPr>
          <a:xfrm>
            <a:off x="5233331" y="3296383"/>
            <a:ext cx="2375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 smtClean="0"/>
              <a:t>Décodeur</a:t>
            </a:r>
            <a:endParaRPr lang="en-CA" sz="4400" dirty="0"/>
          </a:p>
        </p:txBody>
      </p:sp>
      <p:graphicFrame>
        <p:nvGraphicFramePr>
          <p:cNvPr id="2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362992"/>
              </p:ext>
            </p:extLst>
          </p:nvPr>
        </p:nvGraphicFramePr>
        <p:xfrm>
          <a:off x="4209930" y="2181627"/>
          <a:ext cx="1215863" cy="65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29" name="Equation" r:id="rId70" imgW="431640" imgH="190440" progId="Equation.3">
                  <p:embed/>
                </p:oleObj>
              </mc:Choice>
              <mc:Fallback>
                <p:oleObj name="Equation" r:id="rId70" imgW="431640" imgH="1904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930" y="2181627"/>
                        <a:ext cx="1215863" cy="6543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" name="TextBox 229"/>
          <p:cNvSpPr txBox="1"/>
          <p:nvPr/>
        </p:nvSpPr>
        <p:spPr>
          <a:xfrm>
            <a:off x="3360395" y="1437466"/>
            <a:ext cx="2677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Variable latente:</a:t>
            </a:r>
          </a:p>
          <a:p>
            <a:pPr algn="ctr"/>
            <a:r>
              <a:rPr lang="fr-CA" dirty="0" smtClean="0"/>
              <a:t>Sortie de l’encodeur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23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783304"/>
              </p:ext>
            </p:extLst>
          </p:nvPr>
        </p:nvGraphicFramePr>
        <p:xfrm>
          <a:off x="-14360" y="3361523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78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361523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035422"/>
              </p:ext>
            </p:extLst>
          </p:nvPr>
        </p:nvGraphicFramePr>
        <p:xfrm>
          <a:off x="8454230" y="3361523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79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1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361523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221872"/>
              </p:ext>
            </p:extLst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80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2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3711"/>
              </p:ext>
            </p:extLst>
          </p:nvPr>
        </p:nvGraphicFramePr>
        <p:xfrm>
          <a:off x="3948113" y="2120900"/>
          <a:ext cx="1395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81" name="Equation" r:id="rId9" imgW="495000" imgH="177480" progId="Equation.3">
                  <p:embed/>
                </p:oleObj>
              </mc:Choice>
              <mc:Fallback>
                <p:oleObj name="Equation" r:id="rId9" imgW="495000" imgH="17748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120900"/>
                        <a:ext cx="1395412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56633" y="3343272"/>
            <a:ext cx="25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Encodeur</a:t>
            </a:r>
            <a:endParaRPr lang="en-CA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0151" y="3404828"/>
            <a:ext cx="2375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 smtClean="0"/>
              <a:t>Décodeur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5149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C8328-F7B3-4306-BB5A-F04941FE9B3F}" type="slidenum">
              <a:rPr lang="fr-CA" smtClean="0"/>
              <a:pPr>
                <a:defRPr/>
              </a:pPr>
              <a:t>2</a:t>
            </a:fld>
            <a:endParaRPr lang="fr-CA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37995" y="0"/>
            <a:ext cx="8693063" cy="1143000"/>
          </a:xfrm>
        </p:spPr>
        <p:txBody>
          <a:bodyPr/>
          <a:lstStyle/>
          <a:p>
            <a:pPr algn="l" eaLnBrk="1" hangingPunct="1"/>
            <a:r>
              <a:rPr lang="fr-CA" sz="4000" dirty="0" smtClean="0"/>
              <a:t>Jusqu’à présent : apprentissage supervisé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109351" y="2424567"/>
            <a:ext cx="3133898" cy="29094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74670" y="2424567"/>
            <a:ext cx="3133898" cy="29094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32409" y="3290231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303314" y="3890377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537456" y="4195747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667689" y="3137151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843641" y="4006755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818703" y="3591118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118278" y="4436816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799306" y="4987690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01483" y="4749391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190005" y="4074289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771597" y="4535998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489261" y="4333738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352737" y="4633012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605641" y="4768755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955863" y="2562137"/>
            <a:ext cx="1713808" cy="2658310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45937" y="196969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Classification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5866225" y="1969697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Régression</a:t>
            </a:r>
            <a:endParaRPr lang="en-CA" dirty="0"/>
          </a:p>
        </p:txBody>
      </p:sp>
      <p:sp>
        <p:nvSpPr>
          <p:cNvPr id="24" name="Cross 23"/>
          <p:cNvSpPr/>
          <p:nvPr/>
        </p:nvSpPr>
        <p:spPr bwMode="auto">
          <a:xfrm>
            <a:off x="2663831" y="2578829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Cross 26"/>
          <p:cNvSpPr/>
          <p:nvPr/>
        </p:nvSpPr>
        <p:spPr bwMode="auto">
          <a:xfrm>
            <a:off x="3112718" y="2532187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Cross 27"/>
          <p:cNvSpPr/>
          <p:nvPr/>
        </p:nvSpPr>
        <p:spPr bwMode="auto">
          <a:xfrm>
            <a:off x="2670758" y="2873946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Cross 28"/>
          <p:cNvSpPr/>
          <p:nvPr/>
        </p:nvSpPr>
        <p:spPr bwMode="auto">
          <a:xfrm>
            <a:off x="2839092" y="3118894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Cross 29"/>
          <p:cNvSpPr/>
          <p:nvPr/>
        </p:nvSpPr>
        <p:spPr bwMode="auto">
          <a:xfrm>
            <a:off x="3762496" y="2507945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Cross 30"/>
          <p:cNvSpPr/>
          <p:nvPr/>
        </p:nvSpPr>
        <p:spPr bwMode="auto">
          <a:xfrm>
            <a:off x="3341317" y="3065788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Cross 31"/>
          <p:cNvSpPr/>
          <p:nvPr/>
        </p:nvSpPr>
        <p:spPr bwMode="auto">
          <a:xfrm>
            <a:off x="3344088" y="3898690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Cross 32"/>
          <p:cNvSpPr/>
          <p:nvPr/>
        </p:nvSpPr>
        <p:spPr bwMode="auto">
          <a:xfrm>
            <a:off x="3373182" y="3493241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Cross 33"/>
          <p:cNvSpPr/>
          <p:nvPr/>
        </p:nvSpPr>
        <p:spPr bwMode="auto">
          <a:xfrm>
            <a:off x="3806831" y="3167189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Cross 34"/>
          <p:cNvSpPr/>
          <p:nvPr/>
        </p:nvSpPr>
        <p:spPr bwMode="auto">
          <a:xfrm>
            <a:off x="3789858" y="3838207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Cross 35"/>
          <p:cNvSpPr/>
          <p:nvPr/>
        </p:nvSpPr>
        <p:spPr bwMode="auto">
          <a:xfrm>
            <a:off x="3695675" y="4239512"/>
            <a:ext cx="241069" cy="224443"/>
          </a:xfrm>
          <a:prstGeom prst="plus">
            <a:avLst>
              <a:gd name="adj" fmla="val 43519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87315" y="344262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513162" y="387268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015247" y="344262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990309" y="3026986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7505643" y="3279139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098076" y="4582029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201808" y="493390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432266" y="322358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486002" y="4282755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6860198" y="3223222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7031304" y="295153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7617865" y="2737033"/>
            <a:ext cx="224444" cy="232757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Freeform 48"/>
          <p:cNvSpPr/>
          <p:nvPr/>
        </p:nvSpPr>
        <p:spPr bwMode="auto">
          <a:xfrm>
            <a:off x="5156267" y="3096791"/>
            <a:ext cx="2576945" cy="1953491"/>
          </a:xfrm>
          <a:custGeom>
            <a:avLst/>
            <a:gdLst>
              <a:gd name="connsiteX0" fmla="*/ 0 w 2576945"/>
              <a:gd name="connsiteY0" fmla="*/ 1953491 h 1953491"/>
              <a:gd name="connsiteX1" fmla="*/ 856211 w 2576945"/>
              <a:gd name="connsiteY1" fmla="*/ 332509 h 1953491"/>
              <a:gd name="connsiteX2" fmla="*/ 2576945 w 2576945"/>
              <a:gd name="connsiteY2" fmla="*/ 0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45" h="1953491">
                <a:moveTo>
                  <a:pt x="0" y="1953491"/>
                </a:moveTo>
                <a:cubicBezTo>
                  <a:pt x="213360" y="1305791"/>
                  <a:pt x="426720" y="658091"/>
                  <a:pt x="856211" y="332509"/>
                </a:cubicBezTo>
                <a:cubicBezTo>
                  <a:pt x="1285702" y="6927"/>
                  <a:pt x="1931323" y="3463"/>
                  <a:pt x="2576945" y="0"/>
                </a:cubicBezTo>
              </a:path>
            </a:pathLst>
          </a:custGeom>
          <a:noFill/>
          <a:ln w="349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90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91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573179" y="408024"/>
            <a:ext cx="804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Couches pleinement connectées</a:t>
            </a:r>
            <a:endParaRPr lang="en-CA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92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6044"/>
              </p:ext>
            </p:extLst>
          </p:nvPr>
        </p:nvGraphicFramePr>
        <p:xfrm>
          <a:off x="2827337" y="2069953"/>
          <a:ext cx="3878263" cy="48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93" name="Equation" r:id="rId9" imgW="1473120" imgH="177480" progId="Equation.3">
                  <p:embed/>
                </p:oleObj>
              </mc:Choice>
              <mc:Fallback>
                <p:oleObj name="Equation" r:id="rId9" imgW="1473120" imgH="177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7" y="2069953"/>
                        <a:ext cx="3878263" cy="482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720" y="3570115"/>
            <a:ext cx="3566713" cy="5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382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90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91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92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720" y="3570115"/>
            <a:ext cx="3566713" cy="5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035240" y="293389"/>
            <a:ext cx="497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 général…</a:t>
            </a:r>
          </a:p>
          <a:p>
            <a:r>
              <a:rPr lang="fr-CA" dirty="0"/>
              <a:t>p</a:t>
            </a:r>
            <a:r>
              <a:rPr lang="fr-CA" dirty="0" smtClean="0"/>
              <a:t>as de fonction d’activation à la sortie </a:t>
            </a:r>
          </a:p>
          <a:p>
            <a:r>
              <a:rPr lang="fr-CA" dirty="0" smtClean="0"/>
              <a:t>de l’encodeur   et du décodeur</a:t>
            </a:r>
          </a:p>
        </p:txBody>
      </p:sp>
      <p:sp>
        <p:nvSpPr>
          <p:cNvPr id="3" name="Freeform 2"/>
          <p:cNvSpPr/>
          <p:nvPr/>
        </p:nvSpPr>
        <p:spPr>
          <a:xfrm>
            <a:off x="3924300" y="1314450"/>
            <a:ext cx="410183" cy="2400300"/>
          </a:xfrm>
          <a:custGeom>
            <a:avLst/>
            <a:gdLst>
              <a:gd name="connsiteX0" fmla="*/ 0 w 509541"/>
              <a:gd name="connsiteY0" fmla="*/ 0 h 2152650"/>
              <a:gd name="connsiteX1" fmla="*/ 504825 w 509541"/>
              <a:gd name="connsiteY1" fmla="*/ 914400 h 2152650"/>
              <a:gd name="connsiteX2" fmla="*/ 209550 w 509541"/>
              <a:gd name="connsiteY2" fmla="*/ 2152650 h 2152650"/>
              <a:gd name="connsiteX0" fmla="*/ 0 w 506902"/>
              <a:gd name="connsiteY0" fmla="*/ 0 h 2103353"/>
              <a:gd name="connsiteX1" fmla="*/ 504825 w 506902"/>
              <a:gd name="connsiteY1" fmla="*/ 914400 h 2103353"/>
              <a:gd name="connsiteX2" fmla="*/ 152400 w 506902"/>
              <a:gd name="connsiteY2" fmla="*/ 2103353 h 2103353"/>
              <a:gd name="connsiteX0" fmla="*/ 0 w 508211"/>
              <a:gd name="connsiteY0" fmla="*/ 0 h 2103353"/>
              <a:gd name="connsiteX1" fmla="*/ 504825 w 508211"/>
              <a:gd name="connsiteY1" fmla="*/ 914400 h 2103353"/>
              <a:gd name="connsiteX2" fmla="*/ 152400 w 508211"/>
              <a:gd name="connsiteY2" fmla="*/ 2103353 h 2103353"/>
              <a:gd name="connsiteX0" fmla="*/ 0 w 410183"/>
              <a:gd name="connsiteY0" fmla="*/ 0 h 2070488"/>
              <a:gd name="connsiteX1" fmla="*/ 409575 w 410183"/>
              <a:gd name="connsiteY1" fmla="*/ 881535 h 2070488"/>
              <a:gd name="connsiteX2" fmla="*/ 57150 w 410183"/>
              <a:gd name="connsiteY2" fmla="*/ 2070488 h 207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183" h="2070488">
                <a:moveTo>
                  <a:pt x="0" y="0"/>
                </a:moveTo>
                <a:cubicBezTo>
                  <a:pt x="234950" y="277812"/>
                  <a:pt x="400050" y="536454"/>
                  <a:pt x="409575" y="881535"/>
                </a:cubicBezTo>
                <a:cubicBezTo>
                  <a:pt x="419100" y="1226616"/>
                  <a:pt x="317500" y="1630750"/>
                  <a:pt x="57150" y="2070488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>
            <a:off x="5924550" y="1314449"/>
            <a:ext cx="2891967" cy="2362201"/>
          </a:xfrm>
          <a:custGeom>
            <a:avLst/>
            <a:gdLst>
              <a:gd name="connsiteX0" fmla="*/ 0 w 2743200"/>
              <a:gd name="connsiteY0" fmla="*/ 0 h 2343150"/>
              <a:gd name="connsiteX1" fmla="*/ 2028825 w 2743200"/>
              <a:gd name="connsiteY1" fmla="*/ 714375 h 2343150"/>
              <a:gd name="connsiteX2" fmla="*/ 2743200 w 2743200"/>
              <a:gd name="connsiteY2" fmla="*/ 2343150 h 2343150"/>
              <a:gd name="connsiteX0" fmla="*/ 0 w 2931728"/>
              <a:gd name="connsiteY0" fmla="*/ 0 h 2343150"/>
              <a:gd name="connsiteX1" fmla="*/ 2757019 w 2931728"/>
              <a:gd name="connsiteY1" fmla="*/ 629341 h 2343150"/>
              <a:gd name="connsiteX2" fmla="*/ 2743200 w 2931728"/>
              <a:gd name="connsiteY2" fmla="*/ 2343150 h 2343150"/>
              <a:gd name="connsiteX0" fmla="*/ 0 w 3028675"/>
              <a:gd name="connsiteY0" fmla="*/ 0 h 2343150"/>
              <a:gd name="connsiteX1" fmla="*/ 2757019 w 3028675"/>
              <a:gd name="connsiteY1" fmla="*/ 629341 h 2343150"/>
              <a:gd name="connsiteX2" fmla="*/ 2743200 w 3028675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675" h="2343150">
                <a:moveTo>
                  <a:pt x="0" y="0"/>
                </a:moveTo>
                <a:cubicBezTo>
                  <a:pt x="785812" y="161925"/>
                  <a:pt x="2299819" y="238816"/>
                  <a:pt x="2757019" y="629341"/>
                </a:cubicBezTo>
                <a:cubicBezTo>
                  <a:pt x="3214219" y="1019866"/>
                  <a:pt x="3013623" y="1752369"/>
                  <a:pt x="2743200" y="23431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3173557" y="5657276"/>
            <a:ext cx="3061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Selon vous, </a:t>
            </a:r>
            <a:r>
              <a:rPr lang="fr-CA" b="1" dirty="0" smtClean="0">
                <a:solidFill>
                  <a:srgbClr val="FF0000"/>
                </a:solidFill>
              </a:rPr>
              <a:t>pourquoi?</a:t>
            </a:r>
          </a:p>
        </p:txBody>
      </p:sp>
    </p:spTree>
    <p:extLst>
      <p:ext uri="{BB962C8B-B14F-4D97-AF65-F5344CB8AC3E}">
        <p14:creationId xmlns:p14="http://schemas.microsoft.com/office/powerpoint/2010/main" val="36553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13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14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15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26860" y="3571860"/>
            <a:ext cx="356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FC-</a:t>
            </a:r>
            <a:r>
              <a:rPr lang="fr-CA" i="1" dirty="0" smtClean="0"/>
              <a:t>h-</a:t>
            </a:r>
            <a:r>
              <a:rPr lang="fr-CA" dirty="0" smtClean="0"/>
              <a:t>FC-</a:t>
            </a:r>
            <a:r>
              <a:rPr lang="fr-CA" i="1" dirty="0" smtClean="0"/>
              <a:t>h-</a:t>
            </a:r>
            <a:r>
              <a:rPr lang="fr-CA" dirty="0" smtClean="0"/>
              <a:t>FC-</a:t>
            </a:r>
            <a:r>
              <a:rPr lang="fr-CA" i="1" dirty="0" smtClean="0"/>
              <a:t>h</a:t>
            </a:r>
            <a:r>
              <a:rPr lang="fr-CA" dirty="0" smtClean="0"/>
              <a:t>…</a:t>
            </a:r>
            <a:r>
              <a:rPr lang="fr-CA" dirty="0" err="1" smtClean="0"/>
              <a:t>FC,</a:t>
            </a:r>
            <a:r>
              <a:rPr lang="fr-CA" dirty="0" err="1" smtClean="0">
                <a:latin typeface="Symbol" panose="05050102010706020507" pitchFamily="18" charset="2"/>
              </a:rPr>
              <a:t>s</a:t>
            </a:r>
            <a:endParaRPr lang="en-CA" dirty="0">
              <a:latin typeface="Symbol" panose="05050102010706020507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5240" y="293389"/>
            <a:ext cx="6197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Parfois </a:t>
            </a:r>
            <a:r>
              <a:rPr lang="fr-CA" b="1" u="sng" dirty="0" smtClean="0"/>
              <a:t>sigmoïde</a:t>
            </a:r>
            <a:r>
              <a:rPr lang="fr-CA" dirty="0" smtClean="0"/>
              <a:t> en sortie lorsque les pixels ont </a:t>
            </a:r>
          </a:p>
          <a:p>
            <a:r>
              <a:rPr lang="fr-CA" dirty="0"/>
              <a:t>d</a:t>
            </a:r>
            <a:r>
              <a:rPr lang="fr-CA" dirty="0" smtClean="0"/>
              <a:t>es niveaux de gris entre 0 et 1.</a:t>
            </a:r>
          </a:p>
          <a:p>
            <a:r>
              <a:rPr lang="fr-CA" dirty="0" smtClean="0"/>
              <a:t>ou </a:t>
            </a:r>
            <a:r>
              <a:rPr lang="fr-CA" b="1" u="sng" dirty="0" err="1" smtClean="0"/>
              <a:t>ReLU</a:t>
            </a:r>
            <a:r>
              <a:rPr lang="fr-CA" dirty="0" smtClean="0"/>
              <a:t> lorsque les nivaux de gris peuvent être</a:t>
            </a:r>
          </a:p>
          <a:p>
            <a:r>
              <a:rPr lang="fr-CA" dirty="0" smtClean="0"/>
              <a:t>élevés et jamais négatifs</a:t>
            </a:r>
          </a:p>
        </p:txBody>
      </p:sp>
      <p:sp>
        <p:nvSpPr>
          <p:cNvPr id="14" name="Freeform 13"/>
          <p:cNvSpPr/>
          <p:nvPr/>
        </p:nvSpPr>
        <p:spPr>
          <a:xfrm>
            <a:off x="6159731" y="1604356"/>
            <a:ext cx="2565346" cy="2088919"/>
          </a:xfrm>
          <a:custGeom>
            <a:avLst/>
            <a:gdLst>
              <a:gd name="connsiteX0" fmla="*/ 0 w 2743200"/>
              <a:gd name="connsiteY0" fmla="*/ 0 h 2343150"/>
              <a:gd name="connsiteX1" fmla="*/ 2028825 w 2743200"/>
              <a:gd name="connsiteY1" fmla="*/ 714375 h 2343150"/>
              <a:gd name="connsiteX2" fmla="*/ 2743200 w 2743200"/>
              <a:gd name="connsiteY2" fmla="*/ 2343150 h 2343150"/>
              <a:gd name="connsiteX0" fmla="*/ 0 w 2931728"/>
              <a:gd name="connsiteY0" fmla="*/ 0 h 2343150"/>
              <a:gd name="connsiteX1" fmla="*/ 2757019 w 2931728"/>
              <a:gd name="connsiteY1" fmla="*/ 629341 h 2343150"/>
              <a:gd name="connsiteX2" fmla="*/ 2743200 w 2931728"/>
              <a:gd name="connsiteY2" fmla="*/ 2343150 h 2343150"/>
              <a:gd name="connsiteX0" fmla="*/ 0 w 3028675"/>
              <a:gd name="connsiteY0" fmla="*/ 0 h 2343150"/>
              <a:gd name="connsiteX1" fmla="*/ 2757019 w 3028675"/>
              <a:gd name="connsiteY1" fmla="*/ 629341 h 2343150"/>
              <a:gd name="connsiteX2" fmla="*/ 2743200 w 3028675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675" h="2343150">
                <a:moveTo>
                  <a:pt x="0" y="0"/>
                </a:moveTo>
                <a:cubicBezTo>
                  <a:pt x="785812" y="161925"/>
                  <a:pt x="2299819" y="238816"/>
                  <a:pt x="2757019" y="629341"/>
                </a:cubicBezTo>
                <a:cubicBezTo>
                  <a:pt x="3214219" y="1019866"/>
                  <a:pt x="3013623" y="1752369"/>
                  <a:pt x="2743200" y="23431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7313307" y="4063963"/>
            <a:ext cx="1321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o</a:t>
            </a:r>
            <a:r>
              <a:rPr lang="fr-CA" dirty="0" smtClean="0"/>
              <a:t>u </a:t>
            </a:r>
            <a:r>
              <a:rPr lang="fr-CA" dirty="0" err="1" smtClean="0"/>
              <a:t>ReLU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09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35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36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37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720" y="3570115"/>
            <a:ext cx="3566713" cy="5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44622" y="1225336"/>
            <a:ext cx="373845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Le nombre de neurones</a:t>
            </a:r>
          </a:p>
          <a:p>
            <a:pPr algn="ctr"/>
            <a:r>
              <a:rPr lang="fr-CA" sz="2800" b="1" dirty="0" smtClean="0">
                <a:solidFill>
                  <a:schemeClr val="accent1">
                    <a:lumMod val="75000"/>
                  </a:schemeClr>
                </a:solidFill>
              </a:rPr>
              <a:t>Décroit ou se maintient</a:t>
            </a:r>
            <a:endParaRPr lang="fr-CA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CA" sz="2000" dirty="0" smtClean="0"/>
              <a:t>d’une couche à l’autre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4454" y="1225336"/>
            <a:ext cx="41873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smtClean="0"/>
              <a:t>Le nombre de neurones </a:t>
            </a:r>
          </a:p>
          <a:p>
            <a:pPr algn="ctr"/>
            <a:r>
              <a:rPr lang="fr-CA" sz="2800" b="1" dirty="0" smtClean="0">
                <a:solidFill>
                  <a:srgbClr val="C00000"/>
                </a:solidFill>
              </a:rPr>
              <a:t>Augmente ou se maintient</a:t>
            </a:r>
            <a:endParaRPr lang="fr-CA" sz="1800" b="1" dirty="0" smtClean="0">
              <a:solidFill>
                <a:srgbClr val="C00000"/>
              </a:solidFill>
            </a:endParaRPr>
          </a:p>
          <a:p>
            <a:pPr algn="ctr"/>
            <a:r>
              <a:rPr lang="fr-CA" sz="2000" dirty="0" smtClean="0"/>
              <a:t>d’une couche à l’autre</a:t>
            </a:r>
          </a:p>
        </p:txBody>
      </p:sp>
    </p:spTree>
    <p:extLst>
      <p:ext uri="{BB962C8B-B14F-4D97-AF65-F5344CB8AC3E}">
        <p14:creationId xmlns:p14="http://schemas.microsoft.com/office/powerpoint/2010/main" val="25955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834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835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836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720" y="3570115"/>
            <a:ext cx="3566713" cy="5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h-</a:t>
            </a:r>
            <a:r>
              <a:rPr lang="fr-CA" sz="2800" dirty="0" smtClean="0"/>
              <a:t>FC-</a:t>
            </a:r>
            <a:r>
              <a:rPr lang="fr-CA" sz="2800" i="1" dirty="0" smtClean="0"/>
              <a:t>h</a:t>
            </a:r>
            <a:r>
              <a:rPr lang="fr-CA" sz="2800" dirty="0" smtClean="0"/>
              <a:t>…FC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21160" y="950551"/>
            <a:ext cx="735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Très souvent…</a:t>
            </a:r>
          </a:p>
          <a:p>
            <a:r>
              <a:rPr lang="fr-CA" dirty="0" smtClean="0"/>
              <a:t>La structure de l’encodeur est le dual de celle du décodeur</a:t>
            </a:r>
          </a:p>
        </p:txBody>
      </p:sp>
    </p:spTree>
    <p:extLst>
      <p:ext uri="{BB962C8B-B14F-4D97-AF65-F5344CB8AC3E}">
        <p14:creationId xmlns:p14="http://schemas.microsoft.com/office/powerpoint/2010/main" val="25861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5535" y="1266840"/>
            <a:ext cx="5279923" cy="539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CA" sz="1200" dirty="0" err="1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CA" sz="1200" dirty="0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200" dirty="0" err="1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CA" sz="1200" dirty="0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__(self):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self).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(28 * 28, 128),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(128, 64),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(64, 12),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 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(12, 2))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self.decoder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(12, 64),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(64, 128),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(128, 28 * 28))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forward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(self, x):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</a:t>
            </a:r>
            <a:r>
              <a:rPr lang="en-CA" sz="1200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x_prime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</a:t>
            </a:r>
            <a:r>
              <a:rPr lang="en-CA" sz="1200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decoder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(z)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x_prime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24" y="29094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jouet de MNIST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17986" y="2757697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Espace latent 2D</a:t>
            </a:r>
            <a:endParaRPr lang="en-CA" dirty="0"/>
          </a:p>
        </p:txBody>
      </p:sp>
      <p:sp>
        <p:nvSpPr>
          <p:cNvPr id="9" name="Freeform 8"/>
          <p:cNvSpPr/>
          <p:nvPr/>
        </p:nvSpPr>
        <p:spPr>
          <a:xfrm>
            <a:off x="4089862" y="3219362"/>
            <a:ext cx="3175462" cy="350103"/>
          </a:xfrm>
          <a:custGeom>
            <a:avLst/>
            <a:gdLst>
              <a:gd name="connsiteX0" fmla="*/ 2169622 w 2169622"/>
              <a:gd name="connsiteY0" fmla="*/ 0 h 350103"/>
              <a:gd name="connsiteX1" fmla="*/ 1296785 w 2169622"/>
              <a:gd name="connsiteY1" fmla="*/ 332509 h 350103"/>
              <a:gd name="connsiteX2" fmla="*/ 0 w 2169622"/>
              <a:gd name="connsiteY2" fmla="*/ 274320 h 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9622" h="350103">
                <a:moveTo>
                  <a:pt x="2169622" y="0"/>
                </a:moveTo>
                <a:cubicBezTo>
                  <a:pt x="1914005" y="143394"/>
                  <a:pt x="1658389" y="286789"/>
                  <a:pt x="1296785" y="332509"/>
                </a:cubicBezTo>
                <a:cubicBezTo>
                  <a:pt x="935181" y="378229"/>
                  <a:pt x="467590" y="326274"/>
                  <a:pt x="0" y="2743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1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65413" y="1266840"/>
            <a:ext cx="5279923" cy="539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CA" sz="1200" dirty="0" err="1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CA" sz="1200" dirty="0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200" dirty="0" err="1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CA" sz="1200" dirty="0">
                <a:solidFill>
                  <a:srgbClr val="24292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__(self):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self).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(28 * 28, 128),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(128, 64),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(64, 12),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 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(12, 2))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self.decoder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(12, 64),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(64, 128),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(True),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nn.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(128, 28 * 28))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CA" sz="1200" dirty="0" err="1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forward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(self, x):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CA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</a:t>
            </a:r>
            <a:r>
              <a:rPr lang="en-CA" sz="1200" dirty="0" err="1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encoder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x_prime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</a:t>
            </a:r>
            <a:r>
              <a:rPr lang="en-CA" sz="1200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decoder</a:t>
            </a:r>
            <a:r>
              <a:rPr lang="en-CA" sz="12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(z)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CA" sz="1200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CA" sz="12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x_prime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24" y="29094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jouet de MNIST</a:t>
            </a:r>
            <a:endParaRPr lang="en-CA" dirty="0"/>
          </a:p>
        </p:txBody>
      </p:sp>
      <p:sp>
        <p:nvSpPr>
          <p:cNvPr id="2" name="Freeform 1"/>
          <p:cNvSpPr/>
          <p:nvPr/>
        </p:nvSpPr>
        <p:spPr>
          <a:xfrm>
            <a:off x="1961796" y="3458095"/>
            <a:ext cx="324206" cy="648392"/>
          </a:xfrm>
          <a:custGeom>
            <a:avLst/>
            <a:gdLst>
              <a:gd name="connsiteX0" fmla="*/ 315893 w 324206"/>
              <a:gd name="connsiteY0" fmla="*/ 0 h 648392"/>
              <a:gd name="connsiteX1" fmla="*/ 9 w 324206"/>
              <a:gd name="connsiteY1" fmla="*/ 332509 h 648392"/>
              <a:gd name="connsiteX2" fmla="*/ 324206 w 324206"/>
              <a:gd name="connsiteY2" fmla="*/ 648392 h 648392"/>
              <a:gd name="connsiteX3" fmla="*/ 324206 w 324206"/>
              <a:gd name="connsiteY3" fmla="*/ 648392 h 64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206" h="648392">
                <a:moveTo>
                  <a:pt x="315893" y="0"/>
                </a:moveTo>
                <a:cubicBezTo>
                  <a:pt x="157258" y="112222"/>
                  <a:pt x="-1376" y="224444"/>
                  <a:pt x="9" y="332509"/>
                </a:cubicBezTo>
                <a:cubicBezTo>
                  <a:pt x="1394" y="440574"/>
                  <a:pt x="324206" y="648392"/>
                  <a:pt x="324206" y="648392"/>
                </a:cubicBezTo>
                <a:lnTo>
                  <a:pt x="324206" y="648392"/>
                </a:ln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 2"/>
          <p:cNvSpPr/>
          <p:nvPr/>
        </p:nvSpPr>
        <p:spPr>
          <a:xfrm>
            <a:off x="1786978" y="3208713"/>
            <a:ext cx="573838" cy="1205345"/>
          </a:xfrm>
          <a:custGeom>
            <a:avLst/>
            <a:gdLst>
              <a:gd name="connsiteX0" fmla="*/ 515649 w 573838"/>
              <a:gd name="connsiteY0" fmla="*/ 0 h 1205345"/>
              <a:gd name="connsiteX1" fmla="*/ 260 w 573838"/>
              <a:gd name="connsiteY1" fmla="*/ 548640 h 1205345"/>
              <a:gd name="connsiteX2" fmla="*/ 573838 w 573838"/>
              <a:gd name="connsiteY2" fmla="*/ 1205345 h 1205345"/>
              <a:gd name="connsiteX3" fmla="*/ 573838 w 573838"/>
              <a:gd name="connsiteY3" fmla="*/ 1205345 h 12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838" h="1205345">
                <a:moveTo>
                  <a:pt x="515649" y="0"/>
                </a:moveTo>
                <a:cubicBezTo>
                  <a:pt x="253105" y="173874"/>
                  <a:pt x="-9438" y="347749"/>
                  <a:pt x="260" y="548640"/>
                </a:cubicBezTo>
                <a:cubicBezTo>
                  <a:pt x="9958" y="749531"/>
                  <a:pt x="573838" y="1205345"/>
                  <a:pt x="573838" y="1205345"/>
                </a:cubicBezTo>
                <a:lnTo>
                  <a:pt x="573838" y="1205345"/>
                </a:ln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 3"/>
          <p:cNvSpPr/>
          <p:nvPr/>
        </p:nvSpPr>
        <p:spPr>
          <a:xfrm>
            <a:off x="1546111" y="2901142"/>
            <a:ext cx="806392" cy="1803862"/>
          </a:xfrm>
          <a:custGeom>
            <a:avLst/>
            <a:gdLst>
              <a:gd name="connsiteX0" fmla="*/ 773142 w 806392"/>
              <a:gd name="connsiteY0" fmla="*/ 0 h 1803862"/>
              <a:gd name="connsiteX1" fmla="*/ 58 w 806392"/>
              <a:gd name="connsiteY1" fmla="*/ 731520 h 1803862"/>
              <a:gd name="connsiteX2" fmla="*/ 806392 w 806392"/>
              <a:gd name="connsiteY2" fmla="*/ 1803862 h 1803862"/>
              <a:gd name="connsiteX0" fmla="*/ 773142 w 806392"/>
              <a:gd name="connsiteY0" fmla="*/ 0 h 1803862"/>
              <a:gd name="connsiteX1" fmla="*/ 58 w 806392"/>
              <a:gd name="connsiteY1" fmla="*/ 839585 h 1803862"/>
              <a:gd name="connsiteX2" fmla="*/ 806392 w 806392"/>
              <a:gd name="connsiteY2" fmla="*/ 1803862 h 180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392" h="1803862">
                <a:moveTo>
                  <a:pt x="773142" y="0"/>
                </a:moveTo>
                <a:cubicBezTo>
                  <a:pt x="383829" y="215438"/>
                  <a:pt x="-5484" y="538941"/>
                  <a:pt x="58" y="839585"/>
                </a:cubicBezTo>
                <a:cubicBezTo>
                  <a:pt x="5600" y="1140229"/>
                  <a:pt x="405996" y="1418013"/>
                  <a:pt x="806392" y="180386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reeform 9"/>
          <p:cNvSpPr/>
          <p:nvPr/>
        </p:nvSpPr>
        <p:spPr>
          <a:xfrm>
            <a:off x="1198909" y="2610195"/>
            <a:ext cx="1222864" cy="2410691"/>
          </a:xfrm>
          <a:custGeom>
            <a:avLst/>
            <a:gdLst>
              <a:gd name="connsiteX0" fmla="*/ 773142 w 806392"/>
              <a:gd name="connsiteY0" fmla="*/ 0 h 1803862"/>
              <a:gd name="connsiteX1" fmla="*/ 58 w 806392"/>
              <a:gd name="connsiteY1" fmla="*/ 731520 h 1803862"/>
              <a:gd name="connsiteX2" fmla="*/ 806392 w 806392"/>
              <a:gd name="connsiteY2" fmla="*/ 1803862 h 1803862"/>
              <a:gd name="connsiteX0" fmla="*/ 773142 w 806392"/>
              <a:gd name="connsiteY0" fmla="*/ 0 h 1803862"/>
              <a:gd name="connsiteX1" fmla="*/ 58 w 806392"/>
              <a:gd name="connsiteY1" fmla="*/ 839585 h 1803862"/>
              <a:gd name="connsiteX2" fmla="*/ 806392 w 806392"/>
              <a:gd name="connsiteY2" fmla="*/ 1803862 h 180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392" h="1803862">
                <a:moveTo>
                  <a:pt x="773142" y="0"/>
                </a:moveTo>
                <a:cubicBezTo>
                  <a:pt x="383829" y="215438"/>
                  <a:pt x="-5484" y="538941"/>
                  <a:pt x="58" y="839585"/>
                </a:cubicBezTo>
                <a:cubicBezTo>
                  <a:pt x="5600" y="1140229"/>
                  <a:pt x="405996" y="1418013"/>
                  <a:pt x="806392" y="180386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22765" y="3366346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symétrie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1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Plot of the latent space for the first 1000 digits of the test dataset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569857"/>
              </p:ext>
            </p:extLst>
          </p:nvPr>
        </p:nvGraphicFramePr>
        <p:xfrm>
          <a:off x="2024869" y="1246909"/>
          <a:ext cx="5354553" cy="515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48" r:id="rId3" imgW="5866560" imgH="5650560" progId="">
                  <p:embed/>
                </p:oleObj>
              </mc:Choice>
              <mc:Fallback>
                <p:oleObj r:id="rId3" imgW="5866560" imgH="5650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869" y="1246909"/>
                        <a:ext cx="5354553" cy="5157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07975" y="6404379"/>
            <a:ext cx="665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https://gertjanvandenburg.com/blog/autoencoder/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284" y="160338"/>
            <a:ext cx="7313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Visualisation de l’espace latent pour 1000 images MNIST</a:t>
            </a:r>
          </a:p>
          <a:p>
            <a:r>
              <a:rPr lang="fr-CA" sz="1800" dirty="0" smtClean="0"/>
              <a:t>chaque image correspond à 1 point 2D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8267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tent_cir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479" y="781397"/>
            <a:ext cx="678053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0284" y="160338"/>
            <a:ext cx="4811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Générer des images avec le décodeur.</a:t>
            </a:r>
            <a:endParaRPr lang="en-CA" sz="1800" dirty="0"/>
          </a:p>
        </p:txBody>
      </p:sp>
      <p:sp>
        <p:nvSpPr>
          <p:cNvPr id="7" name="Rectangle 6"/>
          <p:cNvSpPr/>
          <p:nvPr/>
        </p:nvSpPr>
        <p:spPr>
          <a:xfrm>
            <a:off x="307975" y="6412692"/>
            <a:ext cx="665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https://gertjanvandenburg.com/blog/autoencoder/</a:t>
            </a:r>
          </a:p>
        </p:txBody>
      </p:sp>
    </p:spTree>
    <p:extLst>
      <p:ext uri="{BB962C8B-B14F-4D97-AF65-F5344CB8AC3E}">
        <p14:creationId xmlns:p14="http://schemas.microsoft.com/office/powerpoint/2010/main" val="3113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0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1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573179" y="408024"/>
            <a:ext cx="5601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Couches </a:t>
            </a:r>
            <a:r>
              <a:rPr lang="fr-CA" sz="4800" dirty="0" err="1" smtClean="0"/>
              <a:t>convolutives</a:t>
            </a:r>
            <a:endParaRPr lang="en-CA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766907" y="3585610"/>
            <a:ext cx="3148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h-</a:t>
            </a:r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h-</a:t>
            </a:r>
            <a:r>
              <a:rPr lang="fr-CA" sz="2600" dirty="0" smtClean="0"/>
              <a:t>…FC</a:t>
            </a:r>
            <a:endParaRPr lang="en-CA" sz="2600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2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/>
          </p:nvPr>
        </p:nvGraphicFramePr>
        <p:xfrm>
          <a:off x="3948113" y="2120900"/>
          <a:ext cx="1395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3" name="Equation" r:id="rId9" imgW="495000" imgH="177480" progId="Equation.3">
                  <p:embed/>
                </p:oleObj>
              </mc:Choice>
              <mc:Fallback>
                <p:oleObj name="Equation" r:id="rId9" imgW="495000" imgH="177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120900"/>
                        <a:ext cx="1395412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50001" y="3570115"/>
            <a:ext cx="35667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600" dirty="0" smtClean="0"/>
              <a:t>FC-</a:t>
            </a:r>
            <a:r>
              <a:rPr lang="fr-CA" sz="2600" i="1" dirty="0" smtClean="0"/>
              <a:t>h-</a:t>
            </a:r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</a:t>
            </a:r>
            <a:r>
              <a:rPr lang="fr-CA" sz="2600" dirty="0" smtClean="0"/>
              <a:t>…</a:t>
            </a:r>
            <a:r>
              <a:rPr lang="fr-CA" sz="2600" dirty="0" err="1" smtClean="0"/>
              <a:t>Conv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5052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F4ECD-8C24-4A0D-8E92-0E9BBD4D38DA}" type="slidenum">
              <a:rPr lang="fr-CA" smtClean="0"/>
              <a:pPr>
                <a:defRPr/>
              </a:pPr>
              <a:t>3</a:t>
            </a:fld>
            <a:endParaRPr lang="fr-CA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4213" y="18891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Freeform 56"/>
          <p:cNvSpPr>
            <a:spLocks/>
          </p:cNvSpPr>
          <p:nvPr/>
        </p:nvSpPr>
        <p:spPr bwMode="auto">
          <a:xfrm>
            <a:off x="4419600" y="3387021"/>
            <a:ext cx="2632038" cy="866398"/>
          </a:xfrm>
          <a:custGeom>
            <a:avLst/>
            <a:gdLst>
              <a:gd name="T0" fmla="*/ 0 w 1819275"/>
              <a:gd name="T1" fmla="*/ 771525 h 771525"/>
              <a:gd name="T2" fmla="*/ 638175 w 1819275"/>
              <a:gd name="T3" fmla="*/ 361950 h 771525"/>
              <a:gd name="T4" fmla="*/ 1485900 w 1819275"/>
              <a:gd name="T5" fmla="*/ 228600 h 771525"/>
              <a:gd name="T6" fmla="*/ 1819275 w 1819275"/>
              <a:gd name="T7" fmla="*/ 0 h 771525"/>
              <a:gd name="T8" fmla="*/ 0 60000 65536"/>
              <a:gd name="T9" fmla="*/ 0 60000 65536"/>
              <a:gd name="T10" fmla="*/ 0 60000 65536"/>
              <a:gd name="T11" fmla="*/ 0 60000 65536"/>
              <a:gd name="T12" fmla="*/ 0 w 1819275"/>
              <a:gd name="T13" fmla="*/ 0 h 771525"/>
              <a:gd name="T14" fmla="*/ 1819275 w 1819275"/>
              <a:gd name="T15" fmla="*/ 771525 h 7715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9275" h="771525">
                <a:moveTo>
                  <a:pt x="0" y="771525"/>
                </a:moveTo>
                <a:cubicBezTo>
                  <a:pt x="195262" y="611981"/>
                  <a:pt x="390525" y="452437"/>
                  <a:pt x="638175" y="361950"/>
                </a:cubicBezTo>
                <a:cubicBezTo>
                  <a:pt x="885825" y="271463"/>
                  <a:pt x="1289050" y="288925"/>
                  <a:pt x="1485900" y="228600"/>
                </a:cubicBezTo>
                <a:cubicBezTo>
                  <a:pt x="1682750" y="168275"/>
                  <a:pt x="1751012" y="84137"/>
                  <a:pt x="1819275" y="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>
            <a:off x="6906025" y="3145112"/>
            <a:ext cx="22562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/>
              <a:t>Frontière</a:t>
            </a:r>
            <a:r>
              <a:rPr lang="en-US" sz="1600" dirty="0" smtClean="0"/>
              <a:t> de </a:t>
            </a:r>
            <a:r>
              <a:rPr lang="en-US" sz="1600" dirty="0" err="1" smtClean="0"/>
              <a:t>décision</a:t>
            </a:r>
            <a:r>
              <a:rPr lang="en-US" sz="1600" dirty="0" smtClean="0"/>
              <a:t> </a:t>
            </a:r>
            <a:r>
              <a:rPr lang="en-US" sz="1600" dirty="0" err="1" smtClean="0"/>
              <a:t>obtenue</a:t>
            </a:r>
            <a:r>
              <a:rPr lang="en-US" sz="1600" dirty="0" smtClean="0"/>
              <a:t> par </a:t>
            </a:r>
            <a:r>
              <a:rPr lang="en-US" sz="1600" dirty="0" err="1" smtClean="0"/>
              <a:t>entraînement</a:t>
            </a:r>
            <a:endParaRPr lang="en-US" sz="1600" dirty="0"/>
          </a:p>
        </p:txBody>
      </p:sp>
      <p:sp>
        <p:nvSpPr>
          <p:cNvPr id="23" name="Rectangle 62"/>
          <p:cNvSpPr>
            <a:spLocks noChangeArrowheads="1"/>
          </p:cNvSpPr>
          <p:nvPr/>
        </p:nvSpPr>
        <p:spPr bwMode="auto">
          <a:xfrm>
            <a:off x="3962400" y="2034093"/>
            <a:ext cx="3429000" cy="33528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defTabSz="912813"/>
            <a:endParaRPr 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67122" y="545118"/>
            <a:ext cx="26805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CA" i="1" dirty="0" err="1"/>
              <a:t>Inria</a:t>
            </a:r>
            <a:r>
              <a:rPr lang="fr-CA" i="1" dirty="0"/>
              <a:t> </a:t>
            </a:r>
            <a:r>
              <a:rPr lang="fr-CA" i="1" dirty="0" err="1"/>
              <a:t>person</a:t>
            </a:r>
            <a:r>
              <a:rPr lang="fr-CA" i="1" dirty="0"/>
              <a:t> </a:t>
            </a:r>
            <a:r>
              <a:rPr lang="fr-CA" i="1" dirty="0" err="1" smtClean="0"/>
              <a:t>dataset</a:t>
            </a:r>
            <a:endParaRPr lang="en-US" i="1" dirty="0"/>
          </a:p>
        </p:txBody>
      </p:sp>
      <p:sp>
        <p:nvSpPr>
          <p:cNvPr id="61" name="TextBox 59"/>
          <p:cNvSpPr txBox="1">
            <a:spLocks noChangeArrowheads="1"/>
          </p:cNvSpPr>
          <p:nvPr/>
        </p:nvSpPr>
        <p:spPr bwMode="auto">
          <a:xfrm>
            <a:off x="4171750" y="1505229"/>
            <a:ext cx="3209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 smtClean="0"/>
              <a:t>Espace</a:t>
            </a:r>
            <a:r>
              <a:rPr lang="en-US" sz="1800" dirty="0" smtClean="0"/>
              <a:t> à 9,984 dimensions</a:t>
            </a:r>
            <a:endParaRPr lang="en-US" sz="18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1728787" y="1875183"/>
            <a:ext cx="5793715" cy="4741575"/>
            <a:chOff x="1728787" y="1875183"/>
            <a:chExt cx="5793715" cy="4741575"/>
          </a:xfrm>
        </p:grpSpPr>
        <p:sp>
          <p:nvSpPr>
            <p:cNvPr id="16" name="Oval 15"/>
            <p:cNvSpPr/>
            <p:nvPr/>
          </p:nvSpPr>
          <p:spPr>
            <a:xfrm flipH="1">
              <a:off x="4863252" y="3114626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cxnSp>
          <p:nvCxnSpPr>
            <p:cNvPr id="10" name="Curved Connector 11"/>
            <p:cNvCxnSpPr>
              <a:cxnSpLocks noChangeShapeType="1"/>
              <a:endCxn id="16" idx="6"/>
            </p:cNvCxnSpPr>
            <p:nvPr/>
          </p:nvCxnSpPr>
          <p:spPr bwMode="auto">
            <a:xfrm>
              <a:off x="3015358" y="2872293"/>
              <a:ext cx="1847894" cy="33361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11" name="Curved Connector 13"/>
            <p:cNvCxnSpPr>
              <a:cxnSpLocks noChangeShapeType="1"/>
              <a:stCxn id="45" idx="3"/>
              <a:endCxn id="15" idx="6"/>
            </p:cNvCxnSpPr>
            <p:nvPr/>
          </p:nvCxnSpPr>
          <p:spPr bwMode="auto">
            <a:xfrm>
              <a:off x="2286000" y="3253293"/>
              <a:ext cx="3035637" cy="39608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12" name="Curved Connector 15"/>
            <p:cNvCxnSpPr>
              <a:cxnSpLocks noChangeShapeType="1"/>
              <a:stCxn id="53" idx="0"/>
              <a:endCxn id="14" idx="6"/>
            </p:cNvCxnSpPr>
            <p:nvPr/>
          </p:nvCxnSpPr>
          <p:spPr bwMode="auto">
            <a:xfrm rot="5400000" flipH="1" flipV="1">
              <a:off x="3828938" y="3976011"/>
              <a:ext cx="850624" cy="14165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13" name="Oval 12"/>
            <p:cNvSpPr/>
            <p:nvPr/>
          </p:nvSpPr>
          <p:spPr>
            <a:xfrm flipH="1">
              <a:off x="5607050" y="4015293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flipH="1">
              <a:off x="4962525" y="4167693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5321637" y="3558093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9" name="TextBox 57"/>
            <p:cNvSpPr txBox="1">
              <a:spLocks noChangeArrowheads="1"/>
            </p:cNvSpPr>
            <p:nvPr/>
          </p:nvSpPr>
          <p:spPr bwMode="auto">
            <a:xfrm>
              <a:off x="6608102" y="4550584"/>
              <a:ext cx="914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 dirty="0" err="1"/>
                <a:t>A</a:t>
              </a:r>
              <a:r>
                <a:rPr lang="en-US" sz="1800" b="1" dirty="0" err="1" smtClean="0"/>
                <a:t>utre</a:t>
              </a:r>
              <a:endParaRPr lang="en-US" sz="1800" b="1" dirty="0"/>
            </a:p>
          </p:txBody>
        </p:sp>
        <p:sp>
          <p:nvSpPr>
            <p:cNvPr id="20" name="TextBox 58"/>
            <p:cNvSpPr txBox="1">
              <a:spLocks noChangeArrowheads="1"/>
            </p:cNvSpPr>
            <p:nvPr/>
          </p:nvSpPr>
          <p:spPr bwMode="auto">
            <a:xfrm>
              <a:off x="5334786" y="2273844"/>
              <a:ext cx="1143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b="1" dirty="0" err="1"/>
                <a:t>P</a:t>
              </a:r>
              <a:r>
                <a:rPr lang="en-US" sz="1800" b="1" dirty="0" err="1" smtClean="0"/>
                <a:t>ersonne</a:t>
              </a:r>
              <a:endParaRPr lang="en-US" sz="1800" b="1" dirty="0"/>
            </a:p>
          </p:txBody>
        </p:sp>
        <p:pic>
          <p:nvPicPr>
            <p:cNvPr id="34" name="Picture 5" descr="crop001504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7375" y="1875183"/>
              <a:ext cx="557212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" descr="crop001520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3666" y="1896695"/>
              <a:ext cx="55721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8" descr="crop001521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28787" y="2719893"/>
              <a:ext cx="55721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9" descr="crop001522b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4863" y="3068712"/>
              <a:ext cx="55721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1" descr="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82425" y="5239066"/>
              <a:ext cx="533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12" descr="00000062a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58663" y="5227983"/>
              <a:ext cx="533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13" descr="00000062ab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23908" y="5549958"/>
              <a:ext cx="533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14" descr="00000131a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08656" y="5386893"/>
              <a:ext cx="533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16" descr="00000062a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79275" y="5109598"/>
              <a:ext cx="533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4" name="Curved Connector 13"/>
            <p:cNvCxnSpPr>
              <a:cxnSpLocks noChangeShapeType="1"/>
            </p:cNvCxnSpPr>
            <p:nvPr/>
          </p:nvCxnSpPr>
          <p:spPr bwMode="auto">
            <a:xfrm flipV="1">
              <a:off x="3877523" y="3915785"/>
              <a:ext cx="667583" cy="9950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55" name="Curved Connector 13"/>
            <p:cNvCxnSpPr>
              <a:cxnSpLocks noChangeShapeType="1"/>
              <a:stCxn id="46" idx="3"/>
              <a:endCxn id="56" idx="6"/>
            </p:cNvCxnSpPr>
            <p:nvPr/>
          </p:nvCxnSpPr>
          <p:spPr bwMode="auto">
            <a:xfrm flipV="1">
              <a:off x="2972076" y="2715013"/>
              <a:ext cx="2287079" cy="88709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56" name="Oval 55"/>
            <p:cNvSpPr/>
            <p:nvPr/>
          </p:nvSpPr>
          <p:spPr>
            <a:xfrm flipH="1">
              <a:off x="5259155" y="2623732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cxnSp>
          <p:nvCxnSpPr>
            <p:cNvPr id="57" name="Curved Connector 11"/>
            <p:cNvCxnSpPr>
              <a:cxnSpLocks noChangeShapeType="1"/>
              <a:stCxn id="34" idx="3"/>
            </p:cNvCxnSpPr>
            <p:nvPr/>
          </p:nvCxnSpPr>
          <p:spPr bwMode="auto">
            <a:xfrm>
              <a:off x="3684587" y="2408583"/>
              <a:ext cx="2608263" cy="1073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59" name="Oval 58"/>
            <p:cNvSpPr/>
            <p:nvPr/>
          </p:nvSpPr>
          <p:spPr>
            <a:xfrm flipH="1">
              <a:off x="4552465" y="3822329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 flipH="1">
              <a:off x="6283923" y="3378546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pic>
          <p:nvPicPr>
            <p:cNvPr id="47" name="Picture 10" descr="crop001546a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293170" y="3133437"/>
              <a:ext cx="55721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Oval 65"/>
            <p:cNvSpPr/>
            <p:nvPr/>
          </p:nvSpPr>
          <p:spPr>
            <a:xfrm flipH="1">
              <a:off x="6262974" y="4221763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 flipH="1">
              <a:off x="4843762" y="4674932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cxnSp>
          <p:nvCxnSpPr>
            <p:cNvPr id="70" name="Curved Connector 15"/>
            <p:cNvCxnSpPr>
              <a:cxnSpLocks noChangeShapeType="1"/>
              <a:stCxn id="51" idx="0"/>
              <a:endCxn id="67" idx="6"/>
            </p:cNvCxnSpPr>
            <p:nvPr/>
          </p:nvCxnSpPr>
          <p:spPr bwMode="auto">
            <a:xfrm rot="5400000" flipH="1" flipV="1">
              <a:off x="4149219" y="4692350"/>
              <a:ext cx="620680" cy="76840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73" name="Curved Connector 15"/>
            <p:cNvCxnSpPr>
              <a:cxnSpLocks noChangeShapeType="1"/>
              <a:stCxn id="50" idx="0"/>
              <a:endCxn id="13" idx="4"/>
            </p:cNvCxnSpPr>
            <p:nvPr/>
          </p:nvCxnSpPr>
          <p:spPr bwMode="auto">
            <a:xfrm rot="5400000" flipH="1" flipV="1">
              <a:off x="4568814" y="4419648"/>
              <a:ext cx="1352104" cy="90851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76" name="Curved Connector 15"/>
            <p:cNvCxnSpPr>
              <a:cxnSpLocks noChangeShapeType="1"/>
              <a:stCxn id="49" idx="0"/>
              <a:endCxn id="66" idx="6"/>
            </p:cNvCxnSpPr>
            <p:nvPr/>
          </p:nvCxnSpPr>
          <p:spPr bwMode="auto">
            <a:xfrm rot="5400000" flipH="1" flipV="1">
              <a:off x="5386699" y="4351709"/>
              <a:ext cx="914939" cy="837611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cxnSp>
          <p:nvCxnSpPr>
            <p:cNvPr id="79" name="Curved Connector 15"/>
            <p:cNvCxnSpPr>
              <a:cxnSpLocks noChangeShapeType="1"/>
              <a:stCxn id="48" idx="0"/>
              <a:endCxn id="82" idx="4"/>
            </p:cNvCxnSpPr>
            <p:nvPr/>
          </p:nvCxnSpPr>
          <p:spPr bwMode="auto">
            <a:xfrm rot="5400000" flipH="1" flipV="1">
              <a:off x="5772014" y="4202325"/>
              <a:ext cx="1313853" cy="7596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82" name="Oval 81"/>
            <p:cNvSpPr/>
            <p:nvPr/>
          </p:nvSpPr>
          <p:spPr>
            <a:xfrm flipH="1">
              <a:off x="6716680" y="3742652"/>
              <a:ext cx="184150" cy="18256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996941" y="1928964"/>
            <a:ext cx="2719651" cy="3407871"/>
            <a:chOff x="5996941" y="1928964"/>
            <a:chExt cx="2719651" cy="3407871"/>
          </a:xfrm>
        </p:grpSpPr>
        <p:cxnSp>
          <p:nvCxnSpPr>
            <p:cNvPr id="17" name="Curved Connector 42"/>
            <p:cNvCxnSpPr>
              <a:cxnSpLocks noChangeShapeType="1"/>
              <a:stCxn id="43" idx="1"/>
            </p:cNvCxnSpPr>
            <p:nvPr/>
          </p:nvCxnSpPr>
          <p:spPr bwMode="auto">
            <a:xfrm rot="10800000" flipV="1">
              <a:off x="6344636" y="2462363"/>
              <a:ext cx="1554764" cy="50287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pic>
          <p:nvPicPr>
            <p:cNvPr id="43" name="Picture 6" descr="crop001501a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899400" y="1928964"/>
              <a:ext cx="55721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15" descr="00000030a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116517" y="4270035"/>
              <a:ext cx="600075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1" name="Curved Connector 42"/>
            <p:cNvCxnSpPr>
              <a:cxnSpLocks noChangeShapeType="1"/>
              <a:stCxn id="52" idx="1"/>
            </p:cNvCxnSpPr>
            <p:nvPr/>
          </p:nvCxnSpPr>
          <p:spPr bwMode="auto">
            <a:xfrm rot="10800000">
              <a:off x="7121215" y="4310615"/>
              <a:ext cx="995302" cy="4928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95" name="Rectangle 94"/>
            <p:cNvSpPr/>
            <p:nvPr/>
          </p:nvSpPr>
          <p:spPr>
            <a:xfrm>
              <a:off x="5996941" y="2610906"/>
              <a:ext cx="42036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CA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?</a:t>
              </a:r>
              <a:endPara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782541" y="3966153"/>
              <a:ext cx="42036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CA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?</a:t>
              </a:r>
              <a:endPara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4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-14360" y="3942548"/>
          <a:ext cx="703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798" name="Equation" r:id="rId3" imgW="203040" imgH="203040" progId="Equation.3">
                  <p:embed/>
                </p:oleObj>
              </mc:Choice>
              <mc:Fallback>
                <p:oleObj name="Equation" r:id="rId3" imgW="20304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360" y="3942548"/>
                        <a:ext cx="703263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8454230" y="3942548"/>
          <a:ext cx="7889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799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4230" y="3942548"/>
                        <a:ext cx="788988" cy="86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rapezoid 5"/>
          <p:cNvSpPr/>
          <p:nvPr/>
        </p:nvSpPr>
        <p:spPr>
          <a:xfrm rot="5400000">
            <a:off x="800243" y="2214343"/>
            <a:ext cx="3093867" cy="3287828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rapezoid 6"/>
          <p:cNvSpPr/>
          <p:nvPr/>
        </p:nvSpPr>
        <p:spPr>
          <a:xfrm rot="5400000" flipV="1">
            <a:off x="5367086" y="2228349"/>
            <a:ext cx="3082102" cy="3271582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13899" y="427684"/>
            <a:ext cx="9243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 smtClean="0"/>
              <a:t>Autoencodeur pleinement </a:t>
            </a:r>
            <a:r>
              <a:rPr lang="fr-CA" sz="4800" dirty="0" err="1" smtClean="0"/>
              <a:t>convolutif</a:t>
            </a:r>
            <a:endParaRPr lang="en-CA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633557" y="3585610"/>
            <a:ext cx="34996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h-</a:t>
            </a:r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h-</a:t>
            </a:r>
            <a:r>
              <a:rPr lang="fr-CA" sz="2600" dirty="0" smtClean="0"/>
              <a:t>…</a:t>
            </a:r>
            <a:r>
              <a:rPr lang="fr-CA" sz="2600" b="1" dirty="0" err="1" smtClean="0">
                <a:solidFill>
                  <a:srgbClr val="C00000"/>
                </a:solidFill>
              </a:rPr>
              <a:t>Conv</a:t>
            </a:r>
            <a:endParaRPr lang="en-CA" sz="2600" b="1" dirty="0">
              <a:solidFill>
                <a:srgbClr val="C00000"/>
              </a:solidFill>
            </a:endParaRP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19808" y="3318030"/>
          <a:ext cx="12525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00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08" y="3318030"/>
                        <a:ext cx="1252537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/>
          </p:nvPr>
        </p:nvGraphicFramePr>
        <p:xfrm>
          <a:off x="3948113" y="2120900"/>
          <a:ext cx="1395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01" name="Equation" r:id="rId9" imgW="495000" imgH="177480" progId="Equation.3">
                  <p:embed/>
                </p:oleObj>
              </mc:Choice>
              <mc:Fallback>
                <p:oleObj name="Equation" r:id="rId9" imgW="495000" imgH="177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120900"/>
                        <a:ext cx="1395412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720" y="3570115"/>
            <a:ext cx="35667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600" b="1" dirty="0" err="1" smtClean="0">
                <a:solidFill>
                  <a:srgbClr val="C00000"/>
                </a:solidFill>
              </a:rPr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h-</a:t>
            </a:r>
            <a:r>
              <a:rPr lang="fr-CA" sz="2600" dirty="0" err="1" smtClean="0"/>
              <a:t>Conv</a:t>
            </a:r>
            <a:r>
              <a:rPr lang="fr-CA" sz="2600" dirty="0" smtClean="0"/>
              <a:t>-</a:t>
            </a:r>
            <a:r>
              <a:rPr lang="fr-CA" sz="2600" i="1" dirty="0" smtClean="0"/>
              <a:t>h</a:t>
            </a:r>
            <a:r>
              <a:rPr lang="fr-CA" sz="2600" dirty="0" smtClean="0"/>
              <a:t>…</a:t>
            </a:r>
            <a:r>
              <a:rPr lang="fr-CA" sz="2600" dirty="0" err="1" smtClean="0"/>
              <a:t>Conv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35794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/>
          <p:cNvSpPr/>
          <p:nvPr/>
        </p:nvSpPr>
        <p:spPr>
          <a:xfrm rot="5400000">
            <a:off x="2278399" y="2071351"/>
            <a:ext cx="2347054" cy="2377346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rapezoid 10"/>
          <p:cNvSpPr/>
          <p:nvPr/>
        </p:nvSpPr>
        <p:spPr>
          <a:xfrm rot="5400000" flipV="1">
            <a:off x="4930805" y="2072762"/>
            <a:ext cx="2338128" cy="2365601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74791" y="2693946"/>
          <a:ext cx="1519837" cy="148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5" r:id="rId3" imgW="4596480" imgH="4494960" progId="">
                  <p:embed/>
                </p:oleObj>
              </mc:Choice>
              <mc:Fallback>
                <p:oleObj r:id="rId3" imgW="4596480" imgH="4494960" progId="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791" y="2693946"/>
                        <a:ext cx="1519837" cy="148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559138" y="2653166"/>
          <a:ext cx="1495162" cy="152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6" r:id="rId5" imgW="4520520" imgH="4622040" progId="">
                  <p:embed/>
                </p:oleObj>
              </mc:Choice>
              <mc:Fallback>
                <p:oleObj r:id="rId5" imgW="4520520" imgH="4622040" progId="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9138" y="2653166"/>
                        <a:ext cx="1495162" cy="1528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82083" y="856211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de base</a:t>
            </a:r>
            <a:endParaRPr lang="en-CA" dirty="0"/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39234"/>
              </p:ext>
            </p:extLst>
          </p:nvPr>
        </p:nvGraphicFramePr>
        <p:xfrm>
          <a:off x="4584918" y="3765551"/>
          <a:ext cx="3587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7"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918" y="3765551"/>
                        <a:ext cx="358775" cy="566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51271"/>
              </p:ext>
            </p:extLst>
          </p:nvPr>
        </p:nvGraphicFramePr>
        <p:xfrm>
          <a:off x="870050" y="4197474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8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050" y="4197474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806339"/>
              </p:ext>
            </p:extLst>
          </p:nvPr>
        </p:nvGraphicFramePr>
        <p:xfrm>
          <a:off x="8323661" y="4098925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9" name="Equation" r:id="rId11" imgW="152280" imgH="177480" progId="Equation.3">
                  <p:embed/>
                </p:oleObj>
              </mc:Choice>
              <mc:Fallback>
                <p:oleObj name="Equation" r:id="rId11" imgW="152280" imgH="177480" progId="Equation.3">
                  <p:embed/>
                  <p:pic>
                    <p:nvPicPr>
                      <p:cNvPr id="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661" y="4098925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8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9233" y="2129712"/>
          <a:ext cx="1519837" cy="148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0" r:id="rId3" imgW="4596480" imgH="4494960" progId="">
                  <p:embed/>
                </p:oleObj>
              </mc:Choice>
              <mc:Fallback>
                <p:oleObj r:id="rId3" imgW="4596480" imgH="449496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33" y="2129712"/>
                        <a:ext cx="1519837" cy="148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05884" y="2096213"/>
          <a:ext cx="1503036" cy="15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1" r:id="rId5" imgW="4545720" imgH="4596480" progId="">
                  <p:embed/>
                </p:oleObj>
              </mc:Choice>
              <mc:Fallback>
                <p:oleObj r:id="rId5" imgW="4545720" imgH="459648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5884" y="2096213"/>
                        <a:ext cx="1503036" cy="151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511834" y="2096213"/>
          <a:ext cx="1495162" cy="152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2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1834" y="2096213"/>
                        <a:ext cx="1495162" cy="1528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rapezoid 6"/>
          <p:cNvSpPr/>
          <p:nvPr/>
        </p:nvSpPr>
        <p:spPr>
          <a:xfrm rot="5400000">
            <a:off x="3975505" y="2103925"/>
            <a:ext cx="2038536" cy="1505586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rapezoid 7"/>
          <p:cNvSpPr/>
          <p:nvPr/>
        </p:nvSpPr>
        <p:spPr>
          <a:xfrm rot="5400000" flipV="1">
            <a:off x="5614308" y="2111520"/>
            <a:ext cx="2030784" cy="1498147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182083" y="856211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pour </a:t>
            </a:r>
            <a:r>
              <a:rPr lang="fr-CA" dirty="0" err="1" smtClean="0"/>
              <a:t>débuitage</a:t>
            </a:r>
            <a:endParaRPr lang="en-CA" dirty="0"/>
          </a:p>
        </p:txBody>
      </p:sp>
      <p:cxnSp>
        <p:nvCxnSpPr>
          <p:cNvPr id="11" name="Straight Arrow Connector 10"/>
          <p:cNvCxnSpPr>
            <a:endCxn id="5" idx="1"/>
          </p:cNvCxnSpPr>
          <p:nvPr/>
        </p:nvCxnSpPr>
        <p:spPr>
          <a:xfrm flipV="1">
            <a:off x="1659070" y="2856131"/>
            <a:ext cx="946814" cy="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06235" y="24859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Bruit</a:t>
            </a:r>
            <a:endParaRPr lang="en-CA" sz="1800" dirty="0"/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943295"/>
              </p:ext>
            </p:extLst>
          </p:nvPr>
        </p:nvGraphicFramePr>
        <p:xfrm>
          <a:off x="4462607" y="4906039"/>
          <a:ext cx="18891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3" name="Equation" r:id="rId9" imgW="888840" imgH="253800" progId="Equation.3">
                  <p:embed/>
                </p:oleObj>
              </mc:Choice>
              <mc:Fallback>
                <p:oleObj name="Equation" r:id="rId9" imgW="888840" imgH="253800" progId="Equation.3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607" y="4906039"/>
                        <a:ext cx="1889125" cy="663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Elbow Connector 17"/>
          <p:cNvCxnSpPr>
            <a:stCxn id="13" idx="2"/>
            <a:endCxn id="16" idx="1"/>
          </p:cNvCxnSpPr>
          <p:nvPr/>
        </p:nvCxnSpPr>
        <p:spPr>
          <a:xfrm rot="16200000" flipH="1">
            <a:off x="2078871" y="2854090"/>
            <a:ext cx="1225846" cy="35416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6" idx="3"/>
          </p:cNvCxnSpPr>
          <p:nvPr/>
        </p:nvCxnSpPr>
        <p:spPr>
          <a:xfrm rot="5400000">
            <a:off x="6735009" y="3679504"/>
            <a:ext cx="1175046" cy="194159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458208"/>
              </p:ext>
            </p:extLst>
          </p:nvPr>
        </p:nvGraphicFramePr>
        <p:xfrm>
          <a:off x="764213" y="3549274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4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213" y="3549274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84158"/>
              </p:ext>
            </p:extLst>
          </p:nvPr>
        </p:nvGraphicFramePr>
        <p:xfrm>
          <a:off x="8131407" y="3546841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5" name="Equation" r:id="rId13" imgW="152280" imgH="177480" progId="Equation.3">
                  <p:embed/>
                </p:oleObj>
              </mc:Choice>
              <mc:Fallback>
                <p:oleObj name="Equation" r:id="rId13" imgW="152280" imgH="177480" progId="Equation.3">
                  <p:embed/>
                  <p:pic>
                    <p:nvPicPr>
                      <p:cNvPr id="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1407" y="3546841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876361"/>
              </p:ext>
            </p:extLst>
          </p:nvPr>
        </p:nvGraphicFramePr>
        <p:xfrm>
          <a:off x="3187481" y="3546841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6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481" y="3546841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948658"/>
              </p:ext>
            </p:extLst>
          </p:nvPr>
        </p:nvGraphicFramePr>
        <p:xfrm>
          <a:off x="5674156" y="3445242"/>
          <a:ext cx="213370" cy="33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17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156" y="3445242"/>
                        <a:ext cx="213370" cy="3370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8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45622"/>
          </a:xfrm>
        </p:spPr>
        <p:txBody>
          <a:bodyPr/>
          <a:lstStyle/>
          <a:p>
            <a:pPr algn="l"/>
            <a:r>
              <a:rPr lang="fr-CA" dirty="0" smtClean="0"/>
              <a:t>Une fois entraîné…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44772" y="2402378"/>
          <a:ext cx="7313428" cy="3061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10" r:id="rId3" imgW="8888760" imgH="3720600" progId="">
                  <p:embed/>
                </p:oleObj>
              </mc:Choice>
              <mc:Fallback>
                <p:oleObj r:id="rId3" imgW="8888760" imgH="37206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4772" y="2402378"/>
                        <a:ext cx="7313428" cy="3061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22556" y="1940713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Signal bruité en entrée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929820" y="5464117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Signal reconstruit et </a:t>
            </a:r>
            <a:r>
              <a:rPr lang="fr-CA" dirty="0" err="1" smtClean="0"/>
              <a:t>débruité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496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4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5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6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7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8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29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0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1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3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4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5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6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7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8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39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0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1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2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3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4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545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69185" y="829586"/>
            <a:ext cx="51748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/>
              <a:t>Autoencodeur à </a:t>
            </a:r>
            <a:r>
              <a:rPr lang="fr-CA" sz="3200" b="1" dirty="0" smtClean="0">
                <a:solidFill>
                  <a:srgbClr val="C00000"/>
                </a:solidFill>
              </a:rPr>
              <a:t>une couche</a:t>
            </a:r>
          </a:p>
          <a:p>
            <a:r>
              <a:rPr lang="fr-CA" sz="3200" dirty="0"/>
              <a:t>e</a:t>
            </a:r>
            <a:r>
              <a:rPr lang="fr-CA" sz="3200" dirty="0" smtClean="0"/>
              <a:t>t </a:t>
            </a:r>
            <a:r>
              <a:rPr lang="fr-CA" sz="3200" b="1" dirty="0" smtClean="0">
                <a:solidFill>
                  <a:srgbClr val="C00000"/>
                </a:solidFill>
              </a:rPr>
              <a:t>sans fonction d’activation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9229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729454"/>
              </p:ext>
            </p:extLst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77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111231"/>
              </p:ext>
            </p:extLst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78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084859"/>
              </p:ext>
            </p:extLst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79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79203"/>
              </p:ext>
            </p:extLst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0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275690"/>
              </p:ext>
            </p:extLst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457590"/>
              </p:ext>
            </p:extLst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2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73132"/>
              </p:ext>
            </p:extLst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3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296678"/>
              </p:ext>
            </p:extLst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4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151335"/>
              </p:ext>
            </p:extLst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419285"/>
              </p:ext>
            </p:extLst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6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782016"/>
              </p:ext>
            </p:extLst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7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748874"/>
              </p:ext>
            </p:extLst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8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427950"/>
              </p:ext>
            </p:extLst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89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433976"/>
              </p:ext>
            </p:extLst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0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662321"/>
              </p:ext>
            </p:extLst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1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730353"/>
              </p:ext>
            </p:extLst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2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071642"/>
              </p:ext>
            </p:extLst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3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6266"/>
              </p:ext>
            </p:extLst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4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998970"/>
              </p:ext>
            </p:extLst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5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15319"/>
              </p:ext>
            </p:extLst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6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943183"/>
              </p:ext>
            </p:extLst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7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314148"/>
              </p:ext>
            </p:extLst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8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50084"/>
              </p:ext>
            </p:extLst>
          </p:nvPr>
        </p:nvGraphicFramePr>
        <p:xfrm>
          <a:off x="4628846" y="2893973"/>
          <a:ext cx="15382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99" name="Equation" r:id="rId47" imgW="533160" imgH="457200" progId="Equation.3">
                  <p:embed/>
                </p:oleObj>
              </mc:Choice>
              <mc:Fallback>
                <p:oleObj name="Equation" r:id="rId47" imgW="533160" imgH="45720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846" y="2893973"/>
                        <a:ext cx="1538287" cy="1612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612714"/>
              </p:ext>
            </p:extLst>
          </p:nvPr>
        </p:nvGraphicFramePr>
        <p:xfrm>
          <a:off x="7112001" y="334903"/>
          <a:ext cx="1839912" cy="1376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600" name="Equation" r:id="rId49" imgW="647640" imgH="482400" progId="Equation.3">
                  <p:embed/>
                </p:oleObj>
              </mc:Choice>
              <mc:Fallback>
                <p:oleObj name="Equation" r:id="rId49" imgW="647640" imgH="48240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1" y="334903"/>
                        <a:ext cx="1839912" cy="13763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2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2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3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4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5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6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7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8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09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0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1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2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3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4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5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6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7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8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19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0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1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2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3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>
            <p:extLst/>
          </p:nvPr>
        </p:nvGraphicFramePr>
        <p:xfrm>
          <a:off x="4929188" y="2779713"/>
          <a:ext cx="15382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4" name="Equation" r:id="rId47" imgW="533160" imgH="457200" progId="Equation.3">
                  <p:embed/>
                </p:oleObj>
              </mc:Choice>
              <mc:Fallback>
                <p:oleObj name="Equation" r:id="rId47" imgW="533160" imgH="45720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2779713"/>
                        <a:ext cx="1538287" cy="1612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6"/>
          <p:cNvGraphicFramePr>
            <a:graphicFrameLocks noChangeAspect="1"/>
          </p:cNvGraphicFramePr>
          <p:nvPr>
            <p:extLst/>
          </p:nvPr>
        </p:nvGraphicFramePr>
        <p:xfrm>
          <a:off x="7016988" y="3158760"/>
          <a:ext cx="1978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625" name="Equation" r:id="rId49" imgW="685800" imgH="215640" progId="Equation.3">
                  <p:embed/>
                </p:oleObj>
              </mc:Choice>
              <mc:Fallback>
                <p:oleObj name="Equation" r:id="rId49" imgW="685800" imgH="215640" progId="Equation.3">
                  <p:embed/>
                  <p:pic>
                    <p:nvPicPr>
                      <p:cNvPr id="2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988" y="3158760"/>
                        <a:ext cx="1978025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Brace 1"/>
          <p:cNvSpPr/>
          <p:nvPr/>
        </p:nvSpPr>
        <p:spPr>
          <a:xfrm>
            <a:off x="6696075" y="2748169"/>
            <a:ext cx="171450" cy="1655954"/>
          </a:xfrm>
          <a:prstGeom prst="rightBrace">
            <a:avLst>
              <a:gd name="adj1" fmla="val 94444"/>
              <a:gd name="adj2" fmla="val 50575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2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4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5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6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7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8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69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0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1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2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3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4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5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6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7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8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79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0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1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2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3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4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5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8531"/>
              </p:ext>
            </p:extLst>
          </p:nvPr>
        </p:nvGraphicFramePr>
        <p:xfrm>
          <a:off x="4573588" y="3187700"/>
          <a:ext cx="38671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86" name="Equation" r:id="rId47" imgW="1231560" imgH="279360" progId="Equation.3">
                  <p:embed/>
                </p:oleObj>
              </mc:Choice>
              <mc:Fallback>
                <p:oleObj name="Equation" r:id="rId47" imgW="1231560" imgH="279360" progId="Equation.3">
                  <p:embed/>
                  <p:pic>
                    <p:nvPicPr>
                      <p:cNvPr id="2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187700"/>
                        <a:ext cx="3867150" cy="985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2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5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6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7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8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9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0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1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2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3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4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5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6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7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8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9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0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1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2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3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4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5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6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958645"/>
              </p:ext>
            </p:extLst>
          </p:nvPr>
        </p:nvGraphicFramePr>
        <p:xfrm>
          <a:off x="4746625" y="3209925"/>
          <a:ext cx="32956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7" name="Equation" r:id="rId47" imgW="1143000" imgH="266400" progId="Equation.3">
                  <p:embed/>
                </p:oleObj>
              </mc:Choice>
              <mc:Fallback>
                <p:oleObj name="Equation" r:id="rId47" imgW="1143000" imgH="266400" progId="Equation.3">
                  <p:embed/>
                  <p:pic>
                    <p:nvPicPr>
                      <p:cNvPr id="2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25" y="3209925"/>
                        <a:ext cx="3295650" cy="941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9100" y="1490734"/>
            <a:ext cx="481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On peut démontrer que la solution 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44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47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48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49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0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2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3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4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5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6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7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8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59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0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1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2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3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4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5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6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7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8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369138"/>
              </p:ext>
            </p:extLst>
          </p:nvPr>
        </p:nvGraphicFramePr>
        <p:xfrm>
          <a:off x="6158397" y="2920694"/>
          <a:ext cx="953942" cy="13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9" name="Equation" r:id="rId47" imgW="190440" imgH="215640" progId="Equation.3">
                  <p:embed/>
                </p:oleObj>
              </mc:Choice>
              <mc:Fallback>
                <p:oleObj name="Equation" r:id="rId47" imgW="190440" imgH="215640" progId="Equation.3">
                  <p:embed/>
                  <p:pic>
                    <p:nvPicPr>
                      <p:cNvPr id="2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8397" y="2920694"/>
                        <a:ext cx="953942" cy="1323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29100" y="1490734"/>
            <a:ext cx="481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On peut démontrer que la solution est</a:t>
            </a:r>
            <a:endParaRPr lang="en-CA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4140" y="4668551"/>
            <a:ext cx="44181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Matrice constituée des principaux </a:t>
            </a:r>
          </a:p>
          <a:p>
            <a:pPr algn="ctr"/>
            <a:r>
              <a:rPr lang="fr-CA" b="1" dirty="0" smtClean="0">
                <a:solidFill>
                  <a:srgbClr val="C00000"/>
                </a:solidFill>
              </a:rPr>
              <a:t>vecteurs propres </a:t>
            </a:r>
          </a:p>
          <a:p>
            <a:pPr algn="ctr"/>
            <a:r>
              <a:rPr lang="fr-CA" dirty="0" smtClean="0"/>
              <a:t>de la matrice de </a:t>
            </a:r>
          </a:p>
          <a:p>
            <a:pPr algn="ctr"/>
            <a:r>
              <a:rPr lang="fr-CA" b="1" dirty="0" smtClean="0">
                <a:solidFill>
                  <a:srgbClr val="C00000"/>
                </a:solidFill>
              </a:rPr>
              <a:t>variance-covariance</a:t>
            </a:r>
            <a:r>
              <a:rPr lang="fr-CA" dirty="0" smtClean="0">
                <a:solidFill>
                  <a:srgbClr val="C00000"/>
                </a:solidFill>
              </a:rPr>
              <a:t>.</a:t>
            </a:r>
          </a:p>
          <a:p>
            <a:pPr algn="ctr"/>
            <a:r>
              <a:rPr lang="fr-CA" dirty="0"/>
              <a:t>d</a:t>
            </a:r>
            <a:r>
              <a:rPr lang="fr-CA" dirty="0" smtClean="0"/>
              <a:t>es données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30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70" y="98689"/>
            <a:ext cx="7772400" cy="1143000"/>
          </a:xfrm>
        </p:spPr>
        <p:txBody>
          <a:bodyPr/>
          <a:lstStyle/>
          <a:p>
            <a:r>
              <a:rPr lang="fr-CA" dirty="0" smtClean="0">
                <a:latin typeface="+mn-lt"/>
              </a:rPr>
              <a:t>Apprentissage supervisé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71765-473C-477A-80AA-27123125B72F}" type="slidenum">
              <a:rPr lang="fr-CA" smtClean="0">
                <a:latin typeface="+mn-lt"/>
              </a:rPr>
              <a:pPr>
                <a:defRPr/>
              </a:pPr>
              <a:t>4</a:t>
            </a:fld>
            <a:endParaRPr lang="fr-CA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1670" y="1582024"/>
            <a:ext cx="8729811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 smtClean="0">
                <a:latin typeface="+mn-lt"/>
              </a:rPr>
              <a:t>Deux grandes familles d’applications</a:t>
            </a:r>
          </a:p>
          <a:p>
            <a:endParaRPr lang="en-US" sz="2400" dirty="0">
              <a:latin typeface="+mn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+mn-lt"/>
              </a:rPr>
              <a:t>Classification </a:t>
            </a:r>
            <a:r>
              <a:rPr lang="fr-FR" b="1" dirty="0">
                <a:latin typeface="+mn-lt"/>
              </a:rPr>
              <a:t>: </a:t>
            </a:r>
            <a:r>
              <a:rPr lang="fr-FR" dirty="0">
                <a:latin typeface="+mn-lt"/>
              </a:rPr>
              <a:t>la cible est un indice de classe </a:t>
            </a:r>
            <a:r>
              <a:rPr lang="fr-FR" i="1" dirty="0">
                <a:latin typeface="+mn-lt"/>
              </a:rPr>
              <a:t>t </a:t>
            </a:r>
            <a:r>
              <a:rPr lang="fr-FR" dirty="0">
                <a:latin typeface="+mn-lt"/>
              </a:rPr>
              <a:t>∈{1, ... , </a:t>
            </a:r>
            <a:r>
              <a:rPr lang="fr-FR" i="1" dirty="0">
                <a:latin typeface="+mn-lt"/>
              </a:rPr>
              <a:t>K</a:t>
            </a:r>
            <a:r>
              <a:rPr lang="fr-FR" dirty="0">
                <a:latin typeface="+mn-lt"/>
              </a:rPr>
              <a:t>}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E</a:t>
            </a:r>
            <a:r>
              <a:rPr lang="en-US" sz="2000" dirty="0" err="1" smtClean="0">
                <a:latin typeface="+mn-lt"/>
              </a:rPr>
              <a:t>xemple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: reconnaissance de </a:t>
            </a:r>
            <a:r>
              <a:rPr lang="en-US" sz="2000" dirty="0" err="1">
                <a:latin typeface="+mn-lt"/>
              </a:rPr>
              <a:t>caractères</a:t>
            </a:r>
            <a:endParaRPr lang="en-US" sz="2000" dirty="0">
              <a:latin typeface="+mn-lt"/>
            </a:endParaRP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fr-FR" sz="2000" b="1" dirty="0">
                <a:latin typeface="+mn-lt"/>
              </a:rPr>
              <a:t> </a:t>
            </a:r>
            <a:r>
              <a:rPr lang="fr-FR" sz="2000" b="1" dirty="0" smtClean="0">
                <a:latin typeface="+mn-lt"/>
              </a:rPr>
              <a:t>  </a:t>
            </a:r>
            <a:r>
              <a:rPr lang="fr-FR" sz="2000" dirty="0">
                <a:latin typeface="+mn-lt"/>
              </a:rPr>
              <a:t>: vecteur des intensités de tous les pixels de </a:t>
            </a:r>
            <a:r>
              <a:rPr lang="fr-FR" sz="2000" dirty="0" smtClean="0">
                <a:latin typeface="+mn-lt"/>
              </a:rPr>
              <a:t>l’image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sz="2000" i="1" dirty="0" smtClean="0">
                <a:latin typeface="+mn-lt"/>
              </a:rPr>
              <a:t>t 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 err="1">
                <a:latin typeface="+mn-lt"/>
              </a:rPr>
              <a:t>identité</a:t>
            </a:r>
            <a:r>
              <a:rPr lang="en-US" sz="2000" dirty="0">
                <a:latin typeface="+mn-lt"/>
              </a:rPr>
              <a:t> du </a:t>
            </a:r>
            <a:r>
              <a:rPr lang="en-US" sz="2000" dirty="0" err="1">
                <a:latin typeface="+mn-lt"/>
              </a:rPr>
              <a:t>caractère</a:t>
            </a:r>
            <a:endParaRPr lang="en-US" sz="2000" dirty="0">
              <a:latin typeface="+mn-lt"/>
            </a:endParaRPr>
          </a:p>
          <a:p>
            <a:endParaRPr lang="fr-FR" sz="1400" dirty="0">
              <a:latin typeface="+mn-lt"/>
            </a:endParaRPr>
          </a:p>
          <a:p>
            <a:endParaRPr lang="fr-FR" sz="1400" b="1" dirty="0" smtClean="0">
              <a:latin typeface="+mn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+mn-lt"/>
              </a:rPr>
              <a:t>R</a:t>
            </a:r>
            <a:r>
              <a:rPr lang="fr-FR" b="1" dirty="0" smtClean="0">
                <a:latin typeface="+mn-lt"/>
              </a:rPr>
              <a:t>égression </a:t>
            </a:r>
            <a:r>
              <a:rPr lang="fr-FR" b="1" dirty="0">
                <a:latin typeface="+mn-lt"/>
              </a:rPr>
              <a:t>: </a:t>
            </a:r>
            <a:r>
              <a:rPr lang="fr-FR" dirty="0">
                <a:latin typeface="+mn-lt"/>
              </a:rPr>
              <a:t>la cible est un nombre réel </a:t>
            </a:r>
            <a:r>
              <a:rPr lang="fr-FR" i="1" dirty="0">
                <a:latin typeface="+mn-lt"/>
              </a:rPr>
              <a:t>t </a:t>
            </a:r>
            <a:r>
              <a:rPr lang="fr-FR" dirty="0">
                <a:latin typeface="+mn-lt"/>
              </a:rPr>
              <a:t>∈ </a:t>
            </a:r>
            <a:r>
              <a:rPr lang="fr-FR" dirty="0" smtClean="0">
                <a:latin typeface="+mn-lt"/>
              </a:rPr>
              <a:t>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+mn-lt"/>
              </a:rPr>
              <a:t>E</a:t>
            </a:r>
            <a:r>
              <a:rPr lang="fr-FR" sz="2000" dirty="0" smtClean="0">
                <a:latin typeface="+mn-lt"/>
              </a:rPr>
              <a:t>xemple </a:t>
            </a:r>
            <a:r>
              <a:rPr lang="fr-FR" sz="2000" dirty="0">
                <a:latin typeface="+mn-lt"/>
              </a:rPr>
              <a:t>: prédiction de la valeur d’une action à la bourse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fr-FR" sz="2000" b="1" dirty="0">
                <a:latin typeface="+mn-lt"/>
              </a:rPr>
              <a:t> </a:t>
            </a:r>
            <a:r>
              <a:rPr lang="fr-FR" sz="2000" b="1" dirty="0" smtClean="0">
                <a:latin typeface="+mn-lt"/>
              </a:rPr>
              <a:t> </a:t>
            </a:r>
            <a:r>
              <a:rPr lang="fr-FR" sz="2000" dirty="0">
                <a:latin typeface="+mn-lt"/>
              </a:rPr>
              <a:t>: vecteur contenant l’information sur l’activité économique de la </a:t>
            </a:r>
            <a:r>
              <a:rPr lang="fr-FR" sz="2000" dirty="0" smtClean="0">
                <a:latin typeface="+mn-lt"/>
              </a:rPr>
              <a:t> </a:t>
            </a:r>
          </a:p>
          <a:p>
            <a:pPr lvl="3"/>
            <a:r>
              <a:rPr lang="fr-FR" sz="2000" dirty="0" smtClean="0">
                <a:latin typeface="+mn-lt"/>
              </a:rPr>
              <a:t>           journée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fr-FR" sz="2000" i="1" dirty="0" smtClean="0">
                <a:latin typeface="+mn-lt"/>
              </a:rPr>
              <a:t>t </a:t>
            </a:r>
            <a:r>
              <a:rPr lang="fr-FR" sz="2000" dirty="0">
                <a:latin typeface="+mn-lt"/>
              </a:rPr>
              <a:t>: valeur d’une action à la bourse le lendemain</a:t>
            </a:r>
          </a:p>
          <a:p>
            <a:endParaRPr lang="fr-CA" sz="1050" dirty="0">
              <a:latin typeface="+mn-lt"/>
            </a:endParaRPr>
          </a:p>
          <a:p>
            <a:endParaRPr lang="en-US" sz="1050" dirty="0">
              <a:latin typeface="+mn-lt"/>
            </a:endParaRPr>
          </a:p>
          <a:p>
            <a:endParaRPr lang="en-US" sz="2400" dirty="0" err="1">
              <a:latin typeface="+mn-lt"/>
            </a:endParaRPr>
          </a:p>
        </p:txBody>
      </p:sp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139849"/>
              </p:ext>
            </p:extLst>
          </p:nvPr>
        </p:nvGraphicFramePr>
        <p:xfrm>
          <a:off x="1897790" y="3052583"/>
          <a:ext cx="191534" cy="26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8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790" y="3052583"/>
                        <a:ext cx="191534" cy="2651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093102"/>
              </p:ext>
            </p:extLst>
          </p:nvPr>
        </p:nvGraphicFramePr>
        <p:xfrm>
          <a:off x="1897790" y="4741044"/>
          <a:ext cx="191534" cy="26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59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790" y="4741044"/>
                        <a:ext cx="191534" cy="2651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8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97674" y="3777771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6" name="Oval 5"/>
          <p:cNvSpPr/>
          <p:nvPr/>
        </p:nvSpPr>
        <p:spPr>
          <a:xfrm>
            <a:off x="1925502" y="2650278"/>
            <a:ext cx="481503" cy="4367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7" name="Oval 6"/>
          <p:cNvSpPr/>
          <p:nvPr/>
        </p:nvSpPr>
        <p:spPr>
          <a:xfrm>
            <a:off x="1903524" y="3205276"/>
            <a:ext cx="525461" cy="479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8" name="Oval 7"/>
          <p:cNvSpPr/>
          <p:nvPr/>
        </p:nvSpPr>
        <p:spPr>
          <a:xfrm>
            <a:off x="1897674" y="4330797"/>
            <a:ext cx="537167" cy="4362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0" name="Oval 9"/>
          <p:cNvSpPr/>
          <p:nvPr/>
        </p:nvSpPr>
        <p:spPr>
          <a:xfrm>
            <a:off x="940257" y="328032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046999" y="3269384"/>
          <a:ext cx="311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0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999" y="3269384"/>
                        <a:ext cx="311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940257" y="3880375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045412" y="3872634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1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412" y="3872634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2" idx="6"/>
            <a:endCxn id="5" idx="2"/>
          </p:cNvCxnSpPr>
          <p:nvPr/>
        </p:nvCxnSpPr>
        <p:spPr>
          <a:xfrm flipV="1">
            <a:off x="1463599" y="3995883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6" idx="2"/>
          </p:cNvCxnSpPr>
          <p:nvPr/>
        </p:nvCxnSpPr>
        <p:spPr>
          <a:xfrm flipV="1">
            <a:off x="1463599" y="2868662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7" idx="2"/>
          </p:cNvCxnSpPr>
          <p:nvPr/>
        </p:nvCxnSpPr>
        <p:spPr>
          <a:xfrm flipV="1">
            <a:off x="1463599" y="3445233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2"/>
          </p:cNvCxnSpPr>
          <p:nvPr/>
        </p:nvCxnSpPr>
        <p:spPr>
          <a:xfrm>
            <a:off x="1463599" y="3475997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7" idx="2"/>
          </p:cNvCxnSpPr>
          <p:nvPr/>
        </p:nvCxnSpPr>
        <p:spPr>
          <a:xfrm flipV="1">
            <a:off x="1463599" y="3445233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6" idx="2"/>
          </p:cNvCxnSpPr>
          <p:nvPr/>
        </p:nvCxnSpPr>
        <p:spPr>
          <a:xfrm flipV="1">
            <a:off x="1463599" y="2868662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8" idx="2"/>
          </p:cNvCxnSpPr>
          <p:nvPr/>
        </p:nvCxnSpPr>
        <p:spPr>
          <a:xfrm>
            <a:off x="1463599" y="4076047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95250" y="3446463"/>
          <a:ext cx="36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2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446463"/>
                        <a:ext cx="36671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>
            <a:stCxn id="10" idx="6"/>
            <a:endCxn id="5" idx="2"/>
          </p:cNvCxnSpPr>
          <p:nvPr/>
        </p:nvCxnSpPr>
        <p:spPr>
          <a:xfrm>
            <a:off x="1463599" y="3475997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61338" y="440412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1067637" y="4393334"/>
          <a:ext cx="3111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3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393334"/>
                        <a:ext cx="3111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961338" y="5004173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067637" y="4994997"/>
          <a:ext cx="3127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4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37" y="4994997"/>
                        <a:ext cx="3127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Oval 76"/>
          <p:cNvSpPr/>
          <p:nvPr/>
        </p:nvSpPr>
        <p:spPr>
          <a:xfrm>
            <a:off x="921770" y="2103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1027949" y="2093047"/>
          <a:ext cx="311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5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7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49" y="2093047"/>
                        <a:ext cx="311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921770" y="27033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1027505" y="270439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6" name="Equation" r:id="rId15" imgW="164880" imgH="215640" progId="Equation.3">
                  <p:embed/>
                </p:oleObj>
              </mc:Choice>
              <mc:Fallback>
                <p:oleObj name="Equation" r:id="rId15" imgW="164880" imgH="21564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270439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Oval 80"/>
          <p:cNvSpPr/>
          <p:nvPr/>
        </p:nvSpPr>
        <p:spPr>
          <a:xfrm>
            <a:off x="910403" y="101224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1027505" y="1011478"/>
          <a:ext cx="287917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7" name="Equation" r:id="rId17" imgW="152280" imgH="215640" progId="Equation.3">
                  <p:embed/>
                </p:oleObj>
              </mc:Choice>
              <mc:Fallback>
                <p:oleObj name="Equation" r:id="rId17" imgW="152280" imgH="215640" progId="Equation.3">
                  <p:embed/>
                  <p:pic>
                    <p:nvPicPr>
                      <p:cNvPr id="82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05" y="1011478"/>
                        <a:ext cx="287917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82"/>
          <p:cNvSpPr/>
          <p:nvPr/>
        </p:nvSpPr>
        <p:spPr>
          <a:xfrm>
            <a:off x="910403" y="1612299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/>
          </p:nvPr>
        </p:nvGraphicFramePr>
        <p:xfrm>
          <a:off x="1016138" y="1613347"/>
          <a:ext cx="312541" cy="33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8" name="Equation" r:id="rId19" imgW="164880" imgH="215640" progId="Equation.3">
                  <p:embed/>
                </p:oleObj>
              </mc:Choice>
              <mc:Fallback>
                <p:oleObj name="Equation" r:id="rId19" imgW="164880" imgH="215640" progId="Equation.3">
                  <p:embed/>
                  <p:pic>
                    <p:nvPicPr>
                      <p:cNvPr id="84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138" y="1613347"/>
                        <a:ext cx="312541" cy="33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84"/>
          <p:cNvSpPr/>
          <p:nvPr/>
        </p:nvSpPr>
        <p:spPr>
          <a:xfrm>
            <a:off x="958977" y="559414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1064462" y="5583959"/>
          <a:ext cx="3127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19" name="Equation" r:id="rId21" imgW="164880" imgH="228600" progId="Equation.3">
                  <p:embed/>
                </p:oleObj>
              </mc:Choice>
              <mc:Fallback>
                <p:oleObj name="Equation" r:id="rId21" imgW="164880" imgH="228600" progId="Equation.3">
                  <p:embed/>
                  <p:pic>
                    <p:nvPicPr>
                      <p:cNvPr id="8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62" y="5583959"/>
                        <a:ext cx="3127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86"/>
          <p:cNvSpPr/>
          <p:nvPr/>
        </p:nvSpPr>
        <p:spPr>
          <a:xfrm>
            <a:off x="958977" y="6194191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1029537" y="6185622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0" name="Equation" r:id="rId23" imgW="203040" imgH="228600" progId="Equation.3">
                  <p:embed/>
                </p:oleObj>
              </mc:Choice>
              <mc:Fallback>
                <p:oleObj name="Equation" r:id="rId23" imgW="203040" imgH="228600" progId="Equation.3">
                  <p:embed/>
                  <p:pic>
                    <p:nvPicPr>
                      <p:cNvPr id="88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537" y="6185622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Straight Arrow Connector 100"/>
          <p:cNvCxnSpPr>
            <a:stCxn id="79" idx="6"/>
            <a:endCxn id="6" idx="2"/>
          </p:cNvCxnSpPr>
          <p:nvPr/>
        </p:nvCxnSpPr>
        <p:spPr>
          <a:xfrm flipV="1">
            <a:off x="1445112" y="2868662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8" idx="2"/>
          </p:cNvCxnSpPr>
          <p:nvPr/>
        </p:nvCxnSpPr>
        <p:spPr>
          <a:xfrm flipV="1">
            <a:off x="1472415" y="4548908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5" idx="2"/>
          </p:cNvCxnSpPr>
          <p:nvPr/>
        </p:nvCxnSpPr>
        <p:spPr>
          <a:xfrm flipV="1">
            <a:off x="1472415" y="3995882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" idx="2"/>
          </p:cNvCxnSpPr>
          <p:nvPr/>
        </p:nvCxnSpPr>
        <p:spPr>
          <a:xfrm flipV="1">
            <a:off x="1453928" y="4548908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1" idx="6"/>
            <a:endCxn id="6" idx="2"/>
          </p:cNvCxnSpPr>
          <p:nvPr/>
        </p:nvCxnSpPr>
        <p:spPr>
          <a:xfrm>
            <a:off x="1433745" y="1207921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6"/>
            <a:endCxn id="7" idx="2"/>
          </p:cNvCxnSpPr>
          <p:nvPr/>
        </p:nvCxnSpPr>
        <p:spPr>
          <a:xfrm>
            <a:off x="1433745" y="1207921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6"/>
            <a:endCxn id="5" idx="2"/>
          </p:cNvCxnSpPr>
          <p:nvPr/>
        </p:nvCxnSpPr>
        <p:spPr>
          <a:xfrm>
            <a:off x="1433745" y="1207921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1" idx="6"/>
            <a:endCxn id="8" idx="2"/>
          </p:cNvCxnSpPr>
          <p:nvPr/>
        </p:nvCxnSpPr>
        <p:spPr>
          <a:xfrm>
            <a:off x="1433745" y="1207921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3" idx="6"/>
            <a:endCxn id="6" idx="2"/>
          </p:cNvCxnSpPr>
          <p:nvPr/>
        </p:nvCxnSpPr>
        <p:spPr>
          <a:xfrm>
            <a:off x="1433745" y="1807971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3" idx="6"/>
            <a:endCxn id="7" idx="2"/>
          </p:cNvCxnSpPr>
          <p:nvPr/>
        </p:nvCxnSpPr>
        <p:spPr>
          <a:xfrm>
            <a:off x="1433745" y="1807971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3" idx="6"/>
            <a:endCxn id="8" idx="2"/>
          </p:cNvCxnSpPr>
          <p:nvPr/>
        </p:nvCxnSpPr>
        <p:spPr>
          <a:xfrm flipV="1">
            <a:off x="1484680" y="4548908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3" idx="6"/>
            <a:endCxn id="5" idx="2"/>
          </p:cNvCxnSpPr>
          <p:nvPr/>
        </p:nvCxnSpPr>
        <p:spPr>
          <a:xfrm flipV="1">
            <a:off x="1484680" y="3995882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73" idx="6"/>
            <a:endCxn id="7" idx="2"/>
          </p:cNvCxnSpPr>
          <p:nvPr/>
        </p:nvCxnSpPr>
        <p:spPr>
          <a:xfrm flipV="1">
            <a:off x="1484680" y="3445234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5" idx="6"/>
            <a:endCxn id="8" idx="2"/>
          </p:cNvCxnSpPr>
          <p:nvPr/>
        </p:nvCxnSpPr>
        <p:spPr>
          <a:xfrm flipV="1">
            <a:off x="1484680" y="4548908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6"/>
            <a:endCxn id="5" idx="2"/>
          </p:cNvCxnSpPr>
          <p:nvPr/>
        </p:nvCxnSpPr>
        <p:spPr>
          <a:xfrm flipV="1">
            <a:off x="1484680" y="3995882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75" idx="6"/>
            <a:endCxn id="7" idx="2"/>
          </p:cNvCxnSpPr>
          <p:nvPr/>
        </p:nvCxnSpPr>
        <p:spPr>
          <a:xfrm flipV="1">
            <a:off x="1484680" y="3445234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79" idx="6"/>
            <a:endCxn id="7" idx="2"/>
          </p:cNvCxnSpPr>
          <p:nvPr/>
        </p:nvCxnSpPr>
        <p:spPr>
          <a:xfrm>
            <a:off x="1445112" y="2899021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79" idx="6"/>
            <a:endCxn id="5" idx="2"/>
          </p:cNvCxnSpPr>
          <p:nvPr/>
        </p:nvCxnSpPr>
        <p:spPr>
          <a:xfrm>
            <a:off x="1445112" y="2899021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79" idx="6"/>
            <a:endCxn id="8" idx="2"/>
          </p:cNvCxnSpPr>
          <p:nvPr/>
        </p:nvCxnSpPr>
        <p:spPr>
          <a:xfrm>
            <a:off x="1445112" y="2899021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77" idx="6"/>
            <a:endCxn id="5" idx="2"/>
          </p:cNvCxnSpPr>
          <p:nvPr/>
        </p:nvCxnSpPr>
        <p:spPr>
          <a:xfrm>
            <a:off x="1445112" y="2298971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2846239" y="315876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5" name="Object 154"/>
          <p:cNvGraphicFramePr>
            <a:graphicFrameLocks noChangeAspect="1"/>
          </p:cNvGraphicFramePr>
          <p:nvPr>
            <p:extLst/>
          </p:nvPr>
        </p:nvGraphicFramePr>
        <p:xfrm>
          <a:off x="2917822" y="3147426"/>
          <a:ext cx="38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1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155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2" y="3147426"/>
                        <a:ext cx="3825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Oval 155"/>
          <p:cNvSpPr/>
          <p:nvPr/>
        </p:nvSpPr>
        <p:spPr>
          <a:xfrm>
            <a:off x="2846239" y="3758810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2916235" y="3750676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2" name="Equation" r:id="rId27" imgW="203040" imgH="228600" progId="Equation.3">
                  <p:embed/>
                </p:oleObj>
              </mc:Choice>
              <mc:Fallback>
                <p:oleObj name="Equation" r:id="rId27" imgW="203040" imgH="228600" progId="Equation.3">
                  <p:embed/>
                  <p:pic>
                    <p:nvPicPr>
                      <p:cNvPr id="158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5" y="3750676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Oval 158"/>
          <p:cNvSpPr/>
          <p:nvPr/>
        </p:nvSpPr>
        <p:spPr>
          <a:xfrm>
            <a:off x="2867320" y="428255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/>
          </p:nvPr>
        </p:nvGraphicFramePr>
        <p:xfrm>
          <a:off x="2938460" y="4271376"/>
          <a:ext cx="3825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3" name="Equation" r:id="rId29" imgW="203040" imgH="228600" progId="Equation.3">
                  <p:embed/>
                </p:oleObj>
              </mc:Choice>
              <mc:Fallback>
                <p:oleObj name="Equation" r:id="rId29" imgW="203040" imgH="22860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0" y="4271376"/>
                        <a:ext cx="3825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2867320" y="4882608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4" name="Object 163"/>
          <p:cNvGraphicFramePr>
            <a:graphicFrameLocks noChangeAspect="1"/>
          </p:cNvGraphicFramePr>
          <p:nvPr>
            <p:extLst/>
          </p:nvPr>
        </p:nvGraphicFramePr>
        <p:xfrm>
          <a:off x="2936872" y="4873038"/>
          <a:ext cx="3857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4" name="Equation" r:id="rId31" imgW="203040" imgH="228600" progId="Equation.3">
                  <p:embed/>
                </p:oleObj>
              </mc:Choice>
              <mc:Fallback>
                <p:oleObj name="Equation" r:id="rId31" imgW="203040" imgH="228600" progId="Equation.3">
                  <p:embed/>
                  <p:pic>
                    <p:nvPicPr>
                      <p:cNvPr id="164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2" y="4873038"/>
                        <a:ext cx="3857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Oval 164"/>
          <p:cNvSpPr/>
          <p:nvPr/>
        </p:nvSpPr>
        <p:spPr>
          <a:xfrm>
            <a:off x="2827752" y="1981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7" name="Object 166"/>
          <p:cNvGraphicFramePr>
            <a:graphicFrameLocks noChangeAspect="1"/>
          </p:cNvGraphicFramePr>
          <p:nvPr>
            <p:extLst/>
          </p:nvPr>
        </p:nvGraphicFramePr>
        <p:xfrm>
          <a:off x="2897185" y="1971088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5" name="Equation" r:id="rId33" imgW="203040" imgH="228600" progId="Equation.3">
                  <p:embed/>
                </p:oleObj>
              </mc:Choice>
              <mc:Fallback>
                <p:oleObj name="Equation" r:id="rId33" imgW="203040" imgH="228600" progId="Equation.3">
                  <p:embed/>
                  <p:pic>
                    <p:nvPicPr>
                      <p:cNvPr id="167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1971088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Oval 167"/>
          <p:cNvSpPr/>
          <p:nvPr/>
        </p:nvSpPr>
        <p:spPr>
          <a:xfrm>
            <a:off x="2827752" y="25817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/>
          </p:nvPr>
        </p:nvGraphicFramePr>
        <p:xfrm>
          <a:off x="2897185" y="2582276"/>
          <a:ext cx="3857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6" name="Equation" r:id="rId35" imgW="203040" imgH="215640" progId="Equation.3">
                  <p:embed/>
                </p:oleObj>
              </mc:Choice>
              <mc:Fallback>
                <p:oleObj name="Equation" r:id="rId35" imgW="203040" imgH="215640" progId="Equation.3">
                  <p:embed/>
                  <p:pic>
                    <p:nvPicPr>
                      <p:cNvPr id="169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5" y="2582276"/>
                        <a:ext cx="3857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Oval 169"/>
          <p:cNvSpPr/>
          <p:nvPr/>
        </p:nvSpPr>
        <p:spPr>
          <a:xfrm>
            <a:off x="2816385" y="89068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1" name="Object 170"/>
          <p:cNvGraphicFramePr>
            <a:graphicFrameLocks noChangeAspect="1"/>
          </p:cNvGraphicFramePr>
          <p:nvPr>
            <p:extLst/>
          </p:nvPr>
        </p:nvGraphicFramePr>
        <p:xfrm>
          <a:off x="2898772" y="890001"/>
          <a:ext cx="3587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7" name="Equation" r:id="rId37" imgW="190440" imgH="215640" progId="Equation.3">
                  <p:embed/>
                </p:oleObj>
              </mc:Choice>
              <mc:Fallback>
                <p:oleObj name="Equation" r:id="rId37" imgW="190440" imgH="215640" progId="Equation.3">
                  <p:embed/>
                  <p:pic>
                    <p:nvPicPr>
                      <p:cNvPr id="17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890001"/>
                        <a:ext cx="3587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2816385" y="1490734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>
            <p:extLst/>
          </p:nvPr>
        </p:nvGraphicFramePr>
        <p:xfrm>
          <a:off x="2887660" y="1491663"/>
          <a:ext cx="3841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8" name="Equation" r:id="rId39" imgW="203040" imgH="215640" progId="Equation.3">
                  <p:embed/>
                </p:oleObj>
              </mc:Choice>
              <mc:Fallback>
                <p:oleObj name="Equation" r:id="rId39" imgW="203040" imgH="21564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0" y="1491663"/>
                        <a:ext cx="3841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2864959" y="547257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>
            <p:extLst/>
          </p:nvPr>
        </p:nvGraphicFramePr>
        <p:xfrm>
          <a:off x="2935285" y="5462001"/>
          <a:ext cx="3841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29" name="Equation" r:id="rId41" imgW="203040" imgH="228600" progId="Equation.3">
                  <p:embed/>
                </p:oleObj>
              </mc:Choice>
              <mc:Fallback>
                <p:oleObj name="Equation" r:id="rId41" imgW="203040" imgH="22860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5" y="5462001"/>
                        <a:ext cx="3841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2864959" y="6072626"/>
            <a:ext cx="523342" cy="3913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2898772" y="6063663"/>
          <a:ext cx="457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30" name="Equation" r:id="rId43" imgW="241200" imgH="228600" progId="Equation.3">
                  <p:embed/>
                </p:oleObj>
              </mc:Choice>
              <mc:Fallback>
                <p:oleObj name="Equation" r:id="rId43" imgW="241200" imgH="228600" progId="Equation.3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2" y="6063663"/>
                        <a:ext cx="457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9" name="Straight Arrow Connector 178"/>
          <p:cNvCxnSpPr/>
          <p:nvPr/>
        </p:nvCxnSpPr>
        <p:spPr>
          <a:xfrm rot="10800000" flipV="1">
            <a:off x="2416898" y="3340365"/>
            <a:ext cx="434075" cy="801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0800000" flipV="1">
            <a:off x="2389069" y="3940415"/>
            <a:ext cx="461904" cy="6073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0800000" flipV="1">
            <a:off x="2411048" y="3340365"/>
            <a:ext cx="439925" cy="6308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rot="10800000">
            <a:off x="2416898" y="2867503"/>
            <a:ext cx="434075" cy="107291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 flipV="1">
            <a:off x="2411048" y="3940415"/>
            <a:ext cx="439925" cy="3076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rot="10800000" flipV="1">
            <a:off x="2389069" y="3340365"/>
            <a:ext cx="461904" cy="12073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2416898" y="2867503"/>
            <a:ext cx="434075" cy="47286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2416898" y="3420530"/>
            <a:ext cx="434075" cy="51988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rot="10800000" flipV="1">
            <a:off x="2389070" y="4517391"/>
            <a:ext cx="480390" cy="3035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2416898" y="1045147"/>
            <a:ext cx="425259" cy="182235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rot="10800000" flipV="1">
            <a:off x="2416898" y="1045148"/>
            <a:ext cx="425259" cy="237538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rot="10800000" flipV="1">
            <a:off x="2416898" y="1622123"/>
            <a:ext cx="443746" cy="12453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389070" y="4547750"/>
            <a:ext cx="491757" cy="16607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rot="10800000">
            <a:off x="2411048" y="3971178"/>
            <a:ext cx="469779" cy="22373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2416898" y="3420530"/>
            <a:ext cx="463929" cy="27879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rot="10800000">
            <a:off x="2416898" y="2867504"/>
            <a:ext cx="463929" cy="33409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rot="10800000">
            <a:off x="2389070" y="4547750"/>
            <a:ext cx="491757" cy="106069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rot="10800000">
            <a:off x="2411048" y="3971178"/>
            <a:ext cx="469779" cy="16372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 flipV="1">
            <a:off x="2416898" y="2816617"/>
            <a:ext cx="412994" cy="50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rot="10800000" flipV="1">
            <a:off x="2416898" y="2816617"/>
            <a:ext cx="412994" cy="6039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 flipV="1">
            <a:off x="2411048" y="2816617"/>
            <a:ext cx="418844" cy="11545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2416898" y="2216567"/>
            <a:ext cx="412994" cy="65093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 flipV="1">
            <a:off x="2416898" y="2216567"/>
            <a:ext cx="412994" cy="120396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2411048" y="2216567"/>
            <a:ext cx="418844" cy="17546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>
            <a:off x="2411048" y="3971178"/>
            <a:ext cx="458412" cy="54621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rot="10800000">
            <a:off x="2416898" y="3420530"/>
            <a:ext cx="452562" cy="109686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416898" y="2867504"/>
            <a:ext cx="452562" cy="164988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rot="10800000">
            <a:off x="2416898" y="3420530"/>
            <a:ext cx="452562" cy="16969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Object 6"/>
          <p:cNvGraphicFramePr>
            <a:graphicFrameLocks noChangeAspect="1"/>
          </p:cNvGraphicFramePr>
          <p:nvPr>
            <p:extLst/>
          </p:nvPr>
        </p:nvGraphicFramePr>
        <p:xfrm>
          <a:off x="3412137" y="3310072"/>
          <a:ext cx="4397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31" name="Equation" r:id="rId45" imgW="152280" imgH="177480" progId="Equation.3">
                  <p:embed/>
                </p:oleObj>
              </mc:Choice>
              <mc:Fallback>
                <p:oleObj name="Equation" r:id="rId45" imgW="152280" imgH="1774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37" y="3310072"/>
                        <a:ext cx="439737" cy="627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67400" y="468876"/>
            <a:ext cx="1694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b="1" dirty="0" smtClean="0">
                <a:solidFill>
                  <a:srgbClr val="C00000"/>
                </a:solidFill>
              </a:rPr>
              <a:t>DONC</a:t>
            </a:r>
            <a:endParaRPr lang="en-CA" sz="4000" b="1" dirty="0">
              <a:solidFill>
                <a:srgbClr val="C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662067" y="2065470"/>
            <a:ext cx="44101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linéaire</a:t>
            </a:r>
          </a:p>
          <a:p>
            <a:pPr algn="ctr"/>
            <a:endParaRPr lang="fr-CA" dirty="0"/>
          </a:p>
          <a:p>
            <a:pPr algn="ctr"/>
            <a:r>
              <a:rPr lang="fr-CA" dirty="0" smtClean="0"/>
              <a:t>=</a:t>
            </a:r>
          </a:p>
          <a:p>
            <a:pPr algn="ctr"/>
            <a:endParaRPr lang="fr-CA" dirty="0"/>
          </a:p>
          <a:p>
            <a:pPr algn="ctr"/>
            <a:r>
              <a:rPr lang="fr-CA" dirty="0" smtClean="0"/>
              <a:t>Analyse en composante principale</a:t>
            </a:r>
          </a:p>
          <a:p>
            <a:pPr algn="ctr"/>
            <a:r>
              <a:rPr lang="fr-CA" dirty="0" smtClean="0"/>
              <a:t>(ACP)</a:t>
            </a: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4212667" y="5373161"/>
            <a:ext cx="4788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E. </a:t>
            </a:r>
            <a:r>
              <a:rPr lang="en-US" sz="1800" dirty="0" err="1" smtClean="0"/>
              <a:t>Plaut</a:t>
            </a:r>
            <a:r>
              <a:rPr lang="en-US" sz="1800" dirty="0" smtClean="0"/>
              <a:t>, </a:t>
            </a:r>
            <a:r>
              <a:rPr lang="en-US" sz="1800" b="1" dirty="0" smtClean="0"/>
              <a:t>From </a:t>
            </a:r>
            <a:r>
              <a:rPr lang="en-US" sz="1800" b="1" dirty="0"/>
              <a:t>Principal Subspaces to Principal Components with Linear </a:t>
            </a:r>
            <a:r>
              <a:rPr lang="en-US" sz="1800" b="1" dirty="0" err="1" smtClean="0"/>
              <a:t>Autoencoders</a:t>
            </a:r>
            <a:r>
              <a:rPr lang="en-US" sz="1800" b="1" dirty="0" smtClean="0"/>
              <a:t>, </a:t>
            </a:r>
            <a:r>
              <a:rPr lang="en-CA" sz="1800" dirty="0" smtClean="0"/>
              <a:t>arXiv:1804.10253v3, 2018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873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rapezoid 4"/>
          <p:cNvSpPr/>
          <p:nvPr/>
        </p:nvSpPr>
        <p:spPr>
          <a:xfrm rot="5400000" flipV="1">
            <a:off x="4460906" y="2072762"/>
            <a:ext cx="2338128" cy="2365601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85800" y="6096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En général, l’espace latent possède entre 16 et 128 dimensions.</a:t>
            </a:r>
          </a:p>
          <a:p>
            <a:r>
              <a:rPr lang="fr-CA" dirty="0" smtClean="0"/>
              <a:t>Ça peut être parfois plus, et parfois moins.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705100" y="2222500"/>
            <a:ext cx="12700" cy="133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38300" y="3403858"/>
            <a:ext cx="1079500" cy="15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85900" y="3556259"/>
            <a:ext cx="1231900" cy="713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17800" y="3556259"/>
            <a:ext cx="317500" cy="110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30500" y="3022600"/>
            <a:ext cx="896129" cy="533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30506"/>
              </p:ext>
            </p:extLst>
          </p:nvPr>
        </p:nvGraphicFramePr>
        <p:xfrm>
          <a:off x="2730500" y="1775596"/>
          <a:ext cx="12811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59" name="Equation" r:id="rId3" imgW="444240" imgH="190440" progId="Equation.3">
                  <p:embed/>
                </p:oleObj>
              </mc:Choice>
              <mc:Fallback>
                <p:oleObj name="Equation" r:id="rId3" imgW="444240" imgH="19044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1775596"/>
                        <a:ext cx="1281113" cy="671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135635" y="5360436"/>
            <a:ext cx="6322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Comment, dans cet espace infini, trouver un</a:t>
            </a:r>
            <a:r>
              <a:rPr lang="fr-CA" dirty="0"/>
              <a:t> </a:t>
            </a:r>
            <a:r>
              <a:rPr lang="fr-CA" dirty="0" smtClean="0"/>
              <a:t>point</a:t>
            </a:r>
          </a:p>
          <a:p>
            <a:r>
              <a:rPr lang="fr-CA" dirty="0"/>
              <a:t>q</a:t>
            </a:r>
            <a:r>
              <a:rPr lang="fr-CA" dirty="0" smtClean="0"/>
              <a:t>ui donnera une image valable un fois décodée? </a:t>
            </a:r>
            <a:endParaRPr lang="en-CA" dirty="0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198140"/>
              </p:ext>
            </p:extLst>
          </p:nvPr>
        </p:nvGraphicFramePr>
        <p:xfrm>
          <a:off x="8327647" y="5360436"/>
          <a:ext cx="261105" cy="41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60"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7647" y="5360436"/>
                        <a:ext cx="261105" cy="4154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02506"/>
              </p:ext>
            </p:extLst>
          </p:nvPr>
        </p:nvGraphicFramePr>
        <p:xfrm>
          <a:off x="374650" y="4410639"/>
          <a:ext cx="1760985" cy="219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61" r:id="rId7" imgW="2539440" imgH="3161880" progId="">
                  <p:embed/>
                </p:oleObj>
              </mc:Choice>
              <mc:Fallback>
                <p:oleObj r:id="rId7" imgW="2539440" imgH="31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50" y="4410639"/>
                        <a:ext cx="1760985" cy="2192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39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 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404100" y="2601512"/>
          <a:ext cx="1384300" cy="142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60" r:id="rId3" imgW="825120" imgH="850680" progId="">
                  <p:embed/>
                </p:oleObj>
              </mc:Choice>
              <mc:Fallback>
                <p:oleObj r:id="rId3" imgW="825120" imgH="85068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4100" y="2601512"/>
                        <a:ext cx="1384300" cy="142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rapezoid 4"/>
          <p:cNvSpPr/>
          <p:nvPr/>
        </p:nvSpPr>
        <p:spPr>
          <a:xfrm rot="5400000" flipV="1">
            <a:off x="4460906" y="2072762"/>
            <a:ext cx="2338128" cy="2365601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85800" y="609600"/>
            <a:ext cx="7750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Avec de la chance, on peut sélectionner un point au hasard et </a:t>
            </a:r>
          </a:p>
          <a:p>
            <a:r>
              <a:rPr lang="fr-CA" dirty="0" smtClean="0"/>
              <a:t>reproduire une « bonne » image (ici une image « MNIST »)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705100" y="2222500"/>
            <a:ext cx="12700" cy="133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38300" y="3403858"/>
            <a:ext cx="1079500" cy="15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85900" y="3556259"/>
            <a:ext cx="1231900" cy="713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17800" y="3556259"/>
            <a:ext cx="317500" cy="110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30500" y="3022600"/>
            <a:ext cx="896129" cy="533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255912"/>
              </p:ext>
            </p:extLst>
          </p:nvPr>
        </p:nvGraphicFramePr>
        <p:xfrm>
          <a:off x="2848556" y="1825754"/>
          <a:ext cx="12811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61" name="Equation" r:id="rId5" imgW="444240" imgH="190440" progId="Equation.3">
                  <p:embed/>
                </p:oleObj>
              </mc:Choice>
              <mc:Fallback>
                <p:oleObj name="Equation" r:id="rId5" imgW="444240" imgH="1904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556" y="1825754"/>
                        <a:ext cx="1281113" cy="671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3035300" y="302987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 16"/>
          <p:cNvSpPr/>
          <p:nvPr/>
        </p:nvSpPr>
        <p:spPr>
          <a:xfrm>
            <a:off x="3128963" y="3119438"/>
            <a:ext cx="1309687" cy="401110"/>
          </a:xfrm>
          <a:custGeom>
            <a:avLst/>
            <a:gdLst>
              <a:gd name="connsiteX0" fmla="*/ 0 w 1309687"/>
              <a:gd name="connsiteY0" fmla="*/ 0 h 392560"/>
              <a:gd name="connsiteX1" fmla="*/ 481012 w 1309687"/>
              <a:gd name="connsiteY1" fmla="*/ 390525 h 392560"/>
              <a:gd name="connsiteX2" fmla="*/ 1090612 w 1309687"/>
              <a:gd name="connsiteY2" fmla="*/ 152400 h 392560"/>
              <a:gd name="connsiteX3" fmla="*/ 1309687 w 1309687"/>
              <a:gd name="connsiteY3" fmla="*/ 128587 h 392560"/>
              <a:gd name="connsiteX0" fmla="*/ 0 w 1309687"/>
              <a:gd name="connsiteY0" fmla="*/ 0 h 397602"/>
              <a:gd name="connsiteX1" fmla="*/ 481012 w 1309687"/>
              <a:gd name="connsiteY1" fmla="*/ 390525 h 397602"/>
              <a:gd name="connsiteX2" fmla="*/ 923924 w 1309687"/>
              <a:gd name="connsiteY2" fmla="*/ 242887 h 397602"/>
              <a:gd name="connsiteX3" fmla="*/ 1309687 w 1309687"/>
              <a:gd name="connsiteY3" fmla="*/ 128587 h 397602"/>
              <a:gd name="connsiteX0" fmla="*/ 0 w 1309687"/>
              <a:gd name="connsiteY0" fmla="*/ 0 h 402208"/>
              <a:gd name="connsiteX1" fmla="*/ 380999 w 1309687"/>
              <a:gd name="connsiteY1" fmla="*/ 395288 h 402208"/>
              <a:gd name="connsiteX2" fmla="*/ 923924 w 1309687"/>
              <a:gd name="connsiteY2" fmla="*/ 242887 h 402208"/>
              <a:gd name="connsiteX3" fmla="*/ 1309687 w 1309687"/>
              <a:gd name="connsiteY3" fmla="*/ 128587 h 402208"/>
              <a:gd name="connsiteX0" fmla="*/ 0 w 1309687"/>
              <a:gd name="connsiteY0" fmla="*/ 0 h 399837"/>
              <a:gd name="connsiteX1" fmla="*/ 380999 w 1309687"/>
              <a:gd name="connsiteY1" fmla="*/ 395288 h 399837"/>
              <a:gd name="connsiteX2" fmla="*/ 876299 w 1309687"/>
              <a:gd name="connsiteY2" fmla="*/ 209549 h 399837"/>
              <a:gd name="connsiteX3" fmla="*/ 1309687 w 1309687"/>
              <a:gd name="connsiteY3" fmla="*/ 128587 h 399837"/>
              <a:gd name="connsiteX0" fmla="*/ 0 w 1309687"/>
              <a:gd name="connsiteY0" fmla="*/ 0 h 399837"/>
              <a:gd name="connsiteX1" fmla="*/ 380999 w 1309687"/>
              <a:gd name="connsiteY1" fmla="*/ 395288 h 399837"/>
              <a:gd name="connsiteX2" fmla="*/ 876299 w 1309687"/>
              <a:gd name="connsiteY2" fmla="*/ 209549 h 399837"/>
              <a:gd name="connsiteX3" fmla="*/ 1309687 w 1309687"/>
              <a:gd name="connsiteY3" fmla="*/ 128587 h 399837"/>
              <a:gd name="connsiteX0" fmla="*/ 0 w 1309687"/>
              <a:gd name="connsiteY0" fmla="*/ 0 h 400432"/>
              <a:gd name="connsiteX1" fmla="*/ 380999 w 1309687"/>
              <a:gd name="connsiteY1" fmla="*/ 395288 h 400432"/>
              <a:gd name="connsiteX2" fmla="*/ 847724 w 1309687"/>
              <a:gd name="connsiteY2" fmla="*/ 219074 h 400432"/>
              <a:gd name="connsiteX3" fmla="*/ 1309687 w 1309687"/>
              <a:gd name="connsiteY3" fmla="*/ 128587 h 400432"/>
              <a:gd name="connsiteX0" fmla="*/ 0 w 1309687"/>
              <a:gd name="connsiteY0" fmla="*/ 0 h 401110"/>
              <a:gd name="connsiteX1" fmla="*/ 380999 w 1309687"/>
              <a:gd name="connsiteY1" fmla="*/ 395288 h 401110"/>
              <a:gd name="connsiteX2" fmla="*/ 847724 w 1309687"/>
              <a:gd name="connsiteY2" fmla="*/ 219074 h 401110"/>
              <a:gd name="connsiteX3" fmla="*/ 1309687 w 1309687"/>
              <a:gd name="connsiteY3" fmla="*/ 128587 h 401110"/>
              <a:gd name="connsiteX0" fmla="*/ 0 w 1309687"/>
              <a:gd name="connsiteY0" fmla="*/ 0 h 401110"/>
              <a:gd name="connsiteX1" fmla="*/ 380999 w 1309687"/>
              <a:gd name="connsiteY1" fmla="*/ 395288 h 401110"/>
              <a:gd name="connsiteX2" fmla="*/ 847724 w 1309687"/>
              <a:gd name="connsiteY2" fmla="*/ 219074 h 401110"/>
              <a:gd name="connsiteX3" fmla="*/ 1309687 w 1309687"/>
              <a:gd name="connsiteY3" fmla="*/ 128587 h 4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687" h="401110">
                <a:moveTo>
                  <a:pt x="0" y="0"/>
                </a:moveTo>
                <a:cubicBezTo>
                  <a:pt x="149621" y="182562"/>
                  <a:pt x="239712" y="358776"/>
                  <a:pt x="380999" y="395288"/>
                </a:cubicBezTo>
                <a:cubicBezTo>
                  <a:pt x="522286" y="431800"/>
                  <a:pt x="702468" y="287337"/>
                  <a:pt x="847724" y="219074"/>
                </a:cubicBezTo>
                <a:cubicBezTo>
                  <a:pt x="992980" y="150811"/>
                  <a:pt x="1050131" y="128189"/>
                  <a:pt x="1309687" y="12858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6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 </a:t>
            </a:r>
            <a:endParaRPr lang="en-CA" dirty="0"/>
          </a:p>
        </p:txBody>
      </p:sp>
      <p:sp>
        <p:nvSpPr>
          <p:cNvPr id="5" name="Trapezoid 4"/>
          <p:cNvSpPr/>
          <p:nvPr/>
        </p:nvSpPr>
        <p:spPr>
          <a:xfrm rot="5400000" flipV="1">
            <a:off x="4460906" y="2072762"/>
            <a:ext cx="2338128" cy="2365601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258158" y="568372"/>
            <a:ext cx="862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Malheureusement, la vaste majorité du temps, on reproduira du bruit</a:t>
            </a:r>
            <a:endParaRPr lang="en-C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940098"/>
              </p:ext>
            </p:extLst>
          </p:nvPr>
        </p:nvGraphicFramePr>
        <p:xfrm>
          <a:off x="7391400" y="2684199"/>
          <a:ext cx="1384300" cy="142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83" r:id="rId3" imgW="825120" imgH="850680" progId="">
                  <p:embed/>
                </p:oleObj>
              </mc:Choice>
              <mc:Fallback>
                <p:oleObj r:id="rId3" imgW="825120" imgH="85068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2684199"/>
                        <a:ext cx="1384300" cy="142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2705100" y="2222500"/>
            <a:ext cx="12700" cy="133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638300" y="3403858"/>
            <a:ext cx="1079500" cy="15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85900" y="3556259"/>
            <a:ext cx="1231900" cy="713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17800" y="3556259"/>
            <a:ext cx="317500" cy="110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30500" y="3022600"/>
            <a:ext cx="896129" cy="533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22439"/>
              </p:ext>
            </p:extLst>
          </p:nvPr>
        </p:nvGraphicFramePr>
        <p:xfrm>
          <a:off x="2848556" y="1999063"/>
          <a:ext cx="12811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84" name="Equation" r:id="rId5" imgW="444240" imgH="190440" progId="Equation.3">
                  <p:embed/>
                </p:oleObj>
              </mc:Choice>
              <mc:Fallback>
                <p:oleObj name="Equation" r:id="rId5" imgW="444240" imgH="1904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556" y="1999063"/>
                        <a:ext cx="1281113" cy="671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2298700" y="393157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 14"/>
          <p:cNvSpPr/>
          <p:nvPr/>
        </p:nvSpPr>
        <p:spPr>
          <a:xfrm>
            <a:off x="2417763" y="3248018"/>
            <a:ext cx="2020887" cy="972526"/>
          </a:xfrm>
          <a:custGeom>
            <a:avLst/>
            <a:gdLst>
              <a:gd name="connsiteX0" fmla="*/ 0 w 1309687"/>
              <a:gd name="connsiteY0" fmla="*/ 0 h 392560"/>
              <a:gd name="connsiteX1" fmla="*/ 481012 w 1309687"/>
              <a:gd name="connsiteY1" fmla="*/ 390525 h 392560"/>
              <a:gd name="connsiteX2" fmla="*/ 1090612 w 1309687"/>
              <a:gd name="connsiteY2" fmla="*/ 152400 h 392560"/>
              <a:gd name="connsiteX3" fmla="*/ 1309687 w 1309687"/>
              <a:gd name="connsiteY3" fmla="*/ 128587 h 392560"/>
              <a:gd name="connsiteX0" fmla="*/ 0 w 1309687"/>
              <a:gd name="connsiteY0" fmla="*/ 0 h 397602"/>
              <a:gd name="connsiteX1" fmla="*/ 481012 w 1309687"/>
              <a:gd name="connsiteY1" fmla="*/ 390525 h 397602"/>
              <a:gd name="connsiteX2" fmla="*/ 923924 w 1309687"/>
              <a:gd name="connsiteY2" fmla="*/ 242887 h 397602"/>
              <a:gd name="connsiteX3" fmla="*/ 1309687 w 1309687"/>
              <a:gd name="connsiteY3" fmla="*/ 128587 h 397602"/>
              <a:gd name="connsiteX0" fmla="*/ 0 w 1309687"/>
              <a:gd name="connsiteY0" fmla="*/ 0 h 402208"/>
              <a:gd name="connsiteX1" fmla="*/ 380999 w 1309687"/>
              <a:gd name="connsiteY1" fmla="*/ 395288 h 402208"/>
              <a:gd name="connsiteX2" fmla="*/ 923924 w 1309687"/>
              <a:gd name="connsiteY2" fmla="*/ 242887 h 402208"/>
              <a:gd name="connsiteX3" fmla="*/ 1309687 w 1309687"/>
              <a:gd name="connsiteY3" fmla="*/ 128587 h 402208"/>
              <a:gd name="connsiteX0" fmla="*/ 0 w 1309687"/>
              <a:gd name="connsiteY0" fmla="*/ 0 h 399837"/>
              <a:gd name="connsiteX1" fmla="*/ 380999 w 1309687"/>
              <a:gd name="connsiteY1" fmla="*/ 395288 h 399837"/>
              <a:gd name="connsiteX2" fmla="*/ 876299 w 1309687"/>
              <a:gd name="connsiteY2" fmla="*/ 209549 h 399837"/>
              <a:gd name="connsiteX3" fmla="*/ 1309687 w 1309687"/>
              <a:gd name="connsiteY3" fmla="*/ 128587 h 399837"/>
              <a:gd name="connsiteX0" fmla="*/ 0 w 1309687"/>
              <a:gd name="connsiteY0" fmla="*/ 0 h 399837"/>
              <a:gd name="connsiteX1" fmla="*/ 380999 w 1309687"/>
              <a:gd name="connsiteY1" fmla="*/ 395288 h 399837"/>
              <a:gd name="connsiteX2" fmla="*/ 876299 w 1309687"/>
              <a:gd name="connsiteY2" fmla="*/ 209549 h 399837"/>
              <a:gd name="connsiteX3" fmla="*/ 1309687 w 1309687"/>
              <a:gd name="connsiteY3" fmla="*/ 128587 h 399837"/>
              <a:gd name="connsiteX0" fmla="*/ 0 w 1309687"/>
              <a:gd name="connsiteY0" fmla="*/ 0 h 400432"/>
              <a:gd name="connsiteX1" fmla="*/ 380999 w 1309687"/>
              <a:gd name="connsiteY1" fmla="*/ 395288 h 400432"/>
              <a:gd name="connsiteX2" fmla="*/ 847724 w 1309687"/>
              <a:gd name="connsiteY2" fmla="*/ 219074 h 400432"/>
              <a:gd name="connsiteX3" fmla="*/ 1309687 w 1309687"/>
              <a:gd name="connsiteY3" fmla="*/ 128587 h 400432"/>
              <a:gd name="connsiteX0" fmla="*/ 0 w 1309687"/>
              <a:gd name="connsiteY0" fmla="*/ 0 h 401110"/>
              <a:gd name="connsiteX1" fmla="*/ 380999 w 1309687"/>
              <a:gd name="connsiteY1" fmla="*/ 395288 h 401110"/>
              <a:gd name="connsiteX2" fmla="*/ 847724 w 1309687"/>
              <a:gd name="connsiteY2" fmla="*/ 219074 h 401110"/>
              <a:gd name="connsiteX3" fmla="*/ 1309687 w 1309687"/>
              <a:gd name="connsiteY3" fmla="*/ 128587 h 401110"/>
              <a:gd name="connsiteX0" fmla="*/ 0 w 1309687"/>
              <a:gd name="connsiteY0" fmla="*/ 0 h 401110"/>
              <a:gd name="connsiteX1" fmla="*/ 380999 w 1309687"/>
              <a:gd name="connsiteY1" fmla="*/ 395288 h 401110"/>
              <a:gd name="connsiteX2" fmla="*/ 847724 w 1309687"/>
              <a:gd name="connsiteY2" fmla="*/ 219074 h 401110"/>
              <a:gd name="connsiteX3" fmla="*/ 1309687 w 1309687"/>
              <a:gd name="connsiteY3" fmla="*/ 128587 h 401110"/>
              <a:gd name="connsiteX0" fmla="*/ 0 w 2020887"/>
              <a:gd name="connsiteY0" fmla="*/ 811219 h 845195"/>
              <a:gd name="connsiteX1" fmla="*/ 1092199 w 2020887"/>
              <a:gd name="connsiteY1" fmla="*/ 266707 h 845195"/>
              <a:gd name="connsiteX2" fmla="*/ 1558924 w 2020887"/>
              <a:gd name="connsiteY2" fmla="*/ 90493 h 845195"/>
              <a:gd name="connsiteX3" fmla="*/ 2020887 w 2020887"/>
              <a:gd name="connsiteY3" fmla="*/ 6 h 845195"/>
              <a:gd name="connsiteX0" fmla="*/ 0 w 2020887"/>
              <a:gd name="connsiteY0" fmla="*/ 812150 h 878612"/>
              <a:gd name="connsiteX1" fmla="*/ 1130299 w 2020887"/>
              <a:gd name="connsiteY1" fmla="*/ 635938 h 878612"/>
              <a:gd name="connsiteX2" fmla="*/ 1558924 w 2020887"/>
              <a:gd name="connsiteY2" fmla="*/ 91424 h 878612"/>
              <a:gd name="connsiteX3" fmla="*/ 2020887 w 2020887"/>
              <a:gd name="connsiteY3" fmla="*/ 937 h 878612"/>
              <a:gd name="connsiteX0" fmla="*/ 0 w 2020887"/>
              <a:gd name="connsiteY0" fmla="*/ 812150 h 896935"/>
              <a:gd name="connsiteX1" fmla="*/ 1130299 w 2020887"/>
              <a:gd name="connsiteY1" fmla="*/ 635938 h 896935"/>
              <a:gd name="connsiteX2" fmla="*/ 1558924 w 2020887"/>
              <a:gd name="connsiteY2" fmla="*/ 91424 h 896935"/>
              <a:gd name="connsiteX3" fmla="*/ 2020887 w 2020887"/>
              <a:gd name="connsiteY3" fmla="*/ 937 h 896935"/>
              <a:gd name="connsiteX0" fmla="*/ 0 w 2020887"/>
              <a:gd name="connsiteY0" fmla="*/ 812150 h 925145"/>
              <a:gd name="connsiteX1" fmla="*/ 1130299 w 2020887"/>
              <a:gd name="connsiteY1" fmla="*/ 635938 h 925145"/>
              <a:gd name="connsiteX2" fmla="*/ 1558924 w 2020887"/>
              <a:gd name="connsiteY2" fmla="*/ 91424 h 925145"/>
              <a:gd name="connsiteX3" fmla="*/ 2020887 w 2020887"/>
              <a:gd name="connsiteY3" fmla="*/ 937 h 925145"/>
              <a:gd name="connsiteX0" fmla="*/ 0 w 2020887"/>
              <a:gd name="connsiteY0" fmla="*/ 814283 h 927278"/>
              <a:gd name="connsiteX1" fmla="*/ 1130299 w 2020887"/>
              <a:gd name="connsiteY1" fmla="*/ 638071 h 927278"/>
              <a:gd name="connsiteX2" fmla="*/ 1558924 w 2020887"/>
              <a:gd name="connsiteY2" fmla="*/ 93557 h 927278"/>
              <a:gd name="connsiteX3" fmla="*/ 2020887 w 2020887"/>
              <a:gd name="connsiteY3" fmla="*/ 3070 h 927278"/>
              <a:gd name="connsiteX0" fmla="*/ 0 w 2020887"/>
              <a:gd name="connsiteY0" fmla="*/ 818023 h 989055"/>
              <a:gd name="connsiteX1" fmla="*/ 1077912 w 2020887"/>
              <a:gd name="connsiteY1" fmla="*/ 808499 h 989055"/>
              <a:gd name="connsiteX2" fmla="*/ 1558924 w 2020887"/>
              <a:gd name="connsiteY2" fmla="*/ 97297 h 989055"/>
              <a:gd name="connsiteX3" fmla="*/ 2020887 w 2020887"/>
              <a:gd name="connsiteY3" fmla="*/ 6810 h 989055"/>
              <a:gd name="connsiteX0" fmla="*/ 0 w 2020887"/>
              <a:gd name="connsiteY0" fmla="*/ 811215 h 942605"/>
              <a:gd name="connsiteX1" fmla="*/ 1077912 w 2020887"/>
              <a:gd name="connsiteY1" fmla="*/ 801691 h 942605"/>
              <a:gd name="connsiteX2" fmla="*/ 1444624 w 2020887"/>
              <a:gd name="connsiteY2" fmla="*/ 219077 h 942605"/>
              <a:gd name="connsiteX3" fmla="*/ 2020887 w 2020887"/>
              <a:gd name="connsiteY3" fmla="*/ 2 h 942605"/>
              <a:gd name="connsiteX0" fmla="*/ 0 w 2020887"/>
              <a:gd name="connsiteY0" fmla="*/ 811220 h 942610"/>
              <a:gd name="connsiteX1" fmla="*/ 1077912 w 2020887"/>
              <a:gd name="connsiteY1" fmla="*/ 801696 h 942610"/>
              <a:gd name="connsiteX2" fmla="*/ 1444624 w 2020887"/>
              <a:gd name="connsiteY2" fmla="*/ 219082 h 942610"/>
              <a:gd name="connsiteX3" fmla="*/ 2020887 w 2020887"/>
              <a:gd name="connsiteY3" fmla="*/ 7 h 942610"/>
              <a:gd name="connsiteX0" fmla="*/ 0 w 2020887"/>
              <a:gd name="connsiteY0" fmla="*/ 811220 h 942610"/>
              <a:gd name="connsiteX1" fmla="*/ 1077912 w 2020887"/>
              <a:gd name="connsiteY1" fmla="*/ 801696 h 942610"/>
              <a:gd name="connsiteX2" fmla="*/ 1444624 w 2020887"/>
              <a:gd name="connsiteY2" fmla="*/ 219082 h 942610"/>
              <a:gd name="connsiteX3" fmla="*/ 2020887 w 2020887"/>
              <a:gd name="connsiteY3" fmla="*/ 7 h 942610"/>
              <a:gd name="connsiteX0" fmla="*/ 0 w 2020887"/>
              <a:gd name="connsiteY0" fmla="*/ 811220 h 972526"/>
              <a:gd name="connsiteX1" fmla="*/ 1077912 w 2020887"/>
              <a:gd name="connsiteY1" fmla="*/ 801696 h 972526"/>
              <a:gd name="connsiteX2" fmla="*/ 1444624 w 2020887"/>
              <a:gd name="connsiteY2" fmla="*/ 219082 h 972526"/>
              <a:gd name="connsiteX3" fmla="*/ 2020887 w 2020887"/>
              <a:gd name="connsiteY3" fmla="*/ 7 h 97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887" h="972526">
                <a:moveTo>
                  <a:pt x="0" y="811220"/>
                </a:moveTo>
                <a:cubicBezTo>
                  <a:pt x="390921" y="1057282"/>
                  <a:pt x="841904" y="995636"/>
                  <a:pt x="1077912" y="801696"/>
                </a:cubicBezTo>
                <a:cubicBezTo>
                  <a:pt x="1313920" y="607756"/>
                  <a:pt x="1282698" y="424134"/>
                  <a:pt x="1444624" y="219082"/>
                </a:cubicBezTo>
                <a:cubicBezTo>
                  <a:pt x="1606550" y="14030"/>
                  <a:pt x="1647031" y="-391"/>
                  <a:pt x="2020887" y="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70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52500"/>
            <a:ext cx="7772400" cy="1143000"/>
          </a:xfrm>
        </p:spPr>
        <p:txBody>
          <a:bodyPr/>
          <a:lstStyle/>
          <a:p>
            <a:pPr algn="l"/>
            <a:r>
              <a:rPr lang="fr-CA" sz="3600" dirty="0" smtClean="0"/>
              <a:t>Au lieu d’apprendre à </a:t>
            </a:r>
            <a:r>
              <a:rPr lang="fr-CA" sz="3600" b="1" dirty="0" smtClean="0">
                <a:solidFill>
                  <a:srgbClr val="C00000"/>
                </a:solidFill>
              </a:rPr>
              <a:t>reproduire</a:t>
            </a:r>
            <a:br>
              <a:rPr lang="fr-CA" sz="3600" b="1" dirty="0" smtClean="0">
                <a:solidFill>
                  <a:srgbClr val="C00000"/>
                </a:solidFill>
              </a:rPr>
            </a:br>
            <a:r>
              <a:rPr lang="fr-CA" sz="3600" b="1" dirty="0" smtClean="0">
                <a:solidFill>
                  <a:srgbClr val="C00000"/>
                </a:solidFill>
              </a:rPr>
              <a:t>un signal d’entrée</a:t>
            </a:r>
            <a:r>
              <a:rPr lang="fr-CA" sz="3600" dirty="0" smtClean="0"/>
              <a:t>…</a:t>
            </a:r>
            <a:endParaRPr lang="en-CA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55284"/>
              </p:ext>
            </p:extLst>
          </p:nvPr>
        </p:nvGraphicFramePr>
        <p:xfrm>
          <a:off x="6248400" y="1771650"/>
          <a:ext cx="15240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03" r:id="rId3" imgW="1523520" imgH="2044440" progId="">
                  <p:embed/>
                </p:oleObj>
              </mc:Choice>
              <mc:Fallback>
                <p:oleObj r:id="rId3" imgW="1523520" imgH="2044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8400" y="1771650"/>
                        <a:ext cx="15240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478213" y="4403667"/>
            <a:ext cx="855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dirty="0" smtClean="0"/>
              <a:t>Apprendre à reproduire une </a:t>
            </a:r>
            <a:r>
              <a:rPr lang="fr-CA" sz="3600" b="1" kern="0" dirty="0" smtClean="0">
                <a:solidFill>
                  <a:srgbClr val="00B050"/>
                </a:solidFill>
              </a:rPr>
              <a:t>distribution</a:t>
            </a:r>
          </a:p>
          <a:p>
            <a:pPr algn="l"/>
            <a:r>
              <a:rPr lang="fr-CA" sz="3600" b="1" kern="0" dirty="0">
                <a:solidFill>
                  <a:srgbClr val="00B050"/>
                </a:solidFill>
              </a:rPr>
              <a:t>c</a:t>
            </a:r>
            <a:r>
              <a:rPr lang="fr-CA" sz="3600" b="1" kern="0" dirty="0" smtClean="0">
                <a:solidFill>
                  <a:srgbClr val="00B050"/>
                </a:solidFill>
              </a:rPr>
              <a:t>onnue</a:t>
            </a:r>
            <a:r>
              <a:rPr lang="fr-CA" sz="3600" kern="0" dirty="0" smtClean="0"/>
              <a:t> de sorte qu’un </a:t>
            </a:r>
            <a:r>
              <a:rPr lang="fr-CA" sz="3600" b="1" kern="0" dirty="0" smtClean="0">
                <a:solidFill>
                  <a:srgbClr val="00B050"/>
                </a:solidFill>
              </a:rPr>
              <a:t>point échantillonné</a:t>
            </a:r>
          </a:p>
          <a:p>
            <a:pPr algn="l"/>
            <a:r>
              <a:rPr lang="fr-CA" sz="3600" b="1" kern="0" dirty="0">
                <a:solidFill>
                  <a:srgbClr val="00B050"/>
                </a:solidFill>
              </a:rPr>
              <a:t>e</a:t>
            </a:r>
            <a:r>
              <a:rPr lang="fr-CA" sz="3600" b="1" kern="0" dirty="0" smtClean="0">
                <a:solidFill>
                  <a:srgbClr val="00B050"/>
                </a:solidFill>
              </a:rPr>
              <a:t>t décodé</a:t>
            </a:r>
            <a:r>
              <a:rPr lang="fr-CA" sz="3600" kern="0" dirty="0" smtClean="0"/>
              <a:t> de cette distribution correspond </a:t>
            </a:r>
            <a:r>
              <a:rPr lang="en-CA" sz="3600" kern="0" dirty="0"/>
              <a:t>à</a:t>
            </a:r>
            <a:r>
              <a:rPr lang="fr-CA" sz="3600" kern="0" dirty="0" smtClean="0"/>
              <a:t> un signal reconstruit valable</a:t>
            </a:r>
            <a:endParaRPr lang="en-CA" sz="3600" kern="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627444"/>
              </p:ext>
            </p:extLst>
          </p:nvPr>
        </p:nvGraphicFramePr>
        <p:xfrm>
          <a:off x="8123613" y="3921517"/>
          <a:ext cx="914400" cy="615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04" name="Equation" r:id="rId5" imgW="317160" imgH="215640" progId="Equation.3">
                  <p:embed/>
                </p:oleObj>
              </mc:Choice>
              <mc:Fallback>
                <p:oleObj name="Equation" r:id="rId5" imgW="317160" imgH="21564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613" y="3921517"/>
                        <a:ext cx="914400" cy="6151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9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35756"/>
              </p:ext>
            </p:extLst>
          </p:nvPr>
        </p:nvGraphicFramePr>
        <p:xfrm>
          <a:off x="8317500" y="2199014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27" name="Equation" r:id="rId3" imgW="152280" imgH="177480" progId="Equation.3">
                  <p:embed/>
                </p:oleObj>
              </mc:Choice>
              <mc:Fallback>
                <p:oleObj name="Equation" r:id="rId3" imgW="152280" imgH="17748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500" y="2199014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rapezoid 9"/>
          <p:cNvSpPr/>
          <p:nvPr/>
        </p:nvSpPr>
        <p:spPr>
          <a:xfrm rot="5400000">
            <a:off x="1634500" y="909689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rapezoid 10"/>
          <p:cNvSpPr/>
          <p:nvPr/>
        </p:nvSpPr>
        <p:spPr>
          <a:xfrm rot="5400000" flipV="1">
            <a:off x="5709137" y="905059"/>
            <a:ext cx="2338128" cy="193701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582589"/>
              </p:ext>
            </p:extLst>
          </p:nvPr>
        </p:nvGraphicFramePr>
        <p:xfrm>
          <a:off x="509579" y="1320185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28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79" y="1320185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937524"/>
              </p:ext>
            </p:extLst>
          </p:nvPr>
        </p:nvGraphicFramePr>
        <p:xfrm>
          <a:off x="8003639" y="1226059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29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3639" y="1226059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15622" y="233911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de base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013564" y="825500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13564" y="1587494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 rot="5400000">
            <a:off x="1634500" y="3687252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5709137" y="3682622"/>
            <a:ext cx="2338128" cy="193701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043010"/>
              </p:ext>
            </p:extLst>
          </p:nvPr>
        </p:nvGraphicFramePr>
        <p:xfrm>
          <a:off x="509579" y="409774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0" r:id="rId9" imgW="4596480" imgH="4494960" progId="">
                  <p:embed/>
                </p:oleObj>
              </mc:Choice>
              <mc:Fallback>
                <p:oleObj r:id="rId9" imgW="4596480" imgH="4494960" progId="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79" y="409774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964821"/>
              </p:ext>
            </p:extLst>
          </p:nvPr>
        </p:nvGraphicFramePr>
        <p:xfrm>
          <a:off x="8003639" y="4003622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1" r:id="rId10" imgW="4520520" imgH="4622040" progId="">
                  <p:embed/>
                </p:oleObj>
              </mc:Choice>
              <mc:Fallback>
                <p:oleObj r:id="rId10" imgW="4520520" imgH="4622040" progId="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3639" y="4003622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3874818" y="1587494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184478"/>
              </p:ext>
            </p:extLst>
          </p:nvPr>
        </p:nvGraphicFramePr>
        <p:xfrm>
          <a:off x="4221932" y="4606043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2" r:id="rId11" imgW="5739480" imgH="2984040" progId="">
                  <p:embed/>
                </p:oleObj>
              </mc:Choice>
              <mc:Fallback>
                <p:oleObj r:id="rId11" imgW="5739480" imgH="298404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21932" y="4606043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5064641" y="3818649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064641" y="4580643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925895" y="4580643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471141" y="1454808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>
            <a:off x="3784600" y="1463107"/>
            <a:ext cx="704850" cy="391093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850" h="391093">
                <a:moveTo>
                  <a:pt x="0" y="391093"/>
                </a:moveTo>
                <a:cubicBezTo>
                  <a:pt x="93662" y="238693"/>
                  <a:pt x="187325" y="86293"/>
                  <a:pt x="304800" y="29143"/>
                </a:cubicBezTo>
                <a:cubicBezTo>
                  <a:pt x="422275" y="-28007"/>
                  <a:pt x="563562" y="10093"/>
                  <a:pt x="704850" y="48193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>
            <a:off x="4584700" y="1524000"/>
            <a:ext cx="1314450" cy="484264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4264">
                <a:moveTo>
                  <a:pt x="0" y="0"/>
                </a:moveTo>
                <a:cubicBezTo>
                  <a:pt x="138641" y="110596"/>
                  <a:pt x="172508" y="135467"/>
                  <a:pt x="279400" y="215900"/>
                </a:cubicBezTo>
                <a:cubicBezTo>
                  <a:pt x="386292" y="296333"/>
                  <a:pt x="531284" y="463550"/>
                  <a:pt x="641350" y="482600"/>
                </a:cubicBezTo>
                <a:cubicBezTo>
                  <a:pt x="751416" y="501650"/>
                  <a:pt x="827617" y="351367"/>
                  <a:pt x="939800" y="330200"/>
                </a:cubicBezTo>
                <a:cubicBezTo>
                  <a:pt x="1051983" y="309033"/>
                  <a:pt x="1111779" y="362479"/>
                  <a:pt x="1314450" y="355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379618"/>
              </p:ext>
            </p:extLst>
          </p:nvPr>
        </p:nvGraphicFramePr>
        <p:xfrm>
          <a:off x="4347322" y="1068768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3" name="Equation" r:id="rId13" imgW="444240" imgH="190440" progId="Equation.3">
                  <p:embed/>
                </p:oleObj>
              </mc:Choice>
              <mc:Fallback>
                <p:oleObj name="Equation" r:id="rId13" imgW="444240" imgH="190440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322" y="1068768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363666"/>
              </p:ext>
            </p:extLst>
          </p:nvPr>
        </p:nvGraphicFramePr>
        <p:xfrm>
          <a:off x="4476228" y="4136059"/>
          <a:ext cx="466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4" name="Equation" r:id="rId15" imgW="317160" imgH="215640" progId="Equation.3">
                  <p:embed/>
                </p:oleObj>
              </mc:Choice>
              <mc:Fallback>
                <p:oleObj name="Equation" r:id="rId15" imgW="317160" imgH="215640" progId="Equation.3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228" y="4136059"/>
                        <a:ext cx="466725" cy="3889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3779591" y="4249351"/>
            <a:ext cx="713163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99009" y="3075368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variationnel</a:t>
            </a:r>
            <a:endParaRPr lang="en-CA" dirty="0"/>
          </a:p>
        </p:txBody>
      </p:sp>
      <p:sp>
        <p:nvSpPr>
          <p:cNvPr id="41" name="Oval 40"/>
          <p:cNvSpPr/>
          <p:nvPr/>
        </p:nvSpPr>
        <p:spPr>
          <a:xfrm>
            <a:off x="4799689" y="506518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942953" y="4547863"/>
            <a:ext cx="956197" cy="617525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4264">
                <a:moveTo>
                  <a:pt x="0" y="0"/>
                </a:moveTo>
                <a:cubicBezTo>
                  <a:pt x="138641" y="110596"/>
                  <a:pt x="172508" y="135467"/>
                  <a:pt x="279400" y="215900"/>
                </a:cubicBezTo>
                <a:cubicBezTo>
                  <a:pt x="386292" y="296333"/>
                  <a:pt x="531284" y="463550"/>
                  <a:pt x="641350" y="482600"/>
                </a:cubicBezTo>
                <a:cubicBezTo>
                  <a:pt x="751416" y="501650"/>
                  <a:pt x="827617" y="351367"/>
                  <a:pt x="939800" y="330200"/>
                </a:cubicBezTo>
                <a:cubicBezTo>
                  <a:pt x="1051983" y="309033"/>
                  <a:pt x="1111779" y="362479"/>
                  <a:pt x="1314450" y="355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225033"/>
              </p:ext>
            </p:extLst>
          </p:nvPr>
        </p:nvGraphicFramePr>
        <p:xfrm>
          <a:off x="4149820" y="5268851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5" name="Equation" r:id="rId17" imgW="444240" imgH="190440" progId="Equation.3">
                  <p:embed/>
                </p:oleObj>
              </mc:Choice>
              <mc:Fallback>
                <p:oleObj name="Equation" r:id="rId17" imgW="444240" imgH="190440" progId="Equation.3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820" y="5268851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87390"/>
              </p:ext>
            </p:extLst>
          </p:nvPr>
        </p:nvGraphicFramePr>
        <p:xfrm>
          <a:off x="851265" y="2252360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6" name="Equation" r:id="rId18" imgW="126720" imgH="177480" progId="Equation.3">
                  <p:embed/>
                </p:oleObj>
              </mc:Choice>
              <mc:Fallback>
                <p:oleObj name="Equation" r:id="rId18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265" y="2252360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38549"/>
              </p:ext>
            </p:extLst>
          </p:nvPr>
        </p:nvGraphicFramePr>
        <p:xfrm>
          <a:off x="853425" y="502992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7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25" y="502992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912552"/>
              </p:ext>
            </p:extLst>
          </p:nvPr>
        </p:nvGraphicFramePr>
        <p:xfrm>
          <a:off x="8307036" y="4931374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38" name="Equation" r:id="rId21" imgW="152280" imgH="177480" progId="Equation.3">
                  <p:embed/>
                </p:oleObj>
              </mc:Choice>
              <mc:Fallback>
                <p:oleObj name="Equation" r:id="rId21" imgW="152280" imgH="17748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036" y="4931374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9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zoid 20"/>
          <p:cNvSpPr/>
          <p:nvPr/>
        </p:nvSpPr>
        <p:spPr>
          <a:xfrm rot="5400000">
            <a:off x="1509811" y="1700512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572492"/>
              </p:ext>
            </p:extLst>
          </p:nvPr>
        </p:nvGraphicFramePr>
        <p:xfrm>
          <a:off x="384890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0" r:id="rId3" imgW="4596480" imgH="4494960" progId="">
                  <p:embed/>
                </p:oleObj>
              </mc:Choice>
              <mc:Fallback>
                <p:oleObj r:id="rId3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90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008067"/>
              </p:ext>
            </p:extLst>
          </p:nvPr>
        </p:nvGraphicFramePr>
        <p:xfrm>
          <a:off x="4097243" y="2619303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1" r:id="rId5" imgW="5739480" imgH="2984040" progId="">
                  <p:embed/>
                </p:oleObj>
              </mc:Choice>
              <mc:Fallback>
                <p:oleObj r:id="rId5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43" y="2619303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939952" y="1831909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939952" y="2593903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801206" y="2593903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67636"/>
              </p:ext>
            </p:extLst>
          </p:nvPr>
        </p:nvGraphicFramePr>
        <p:xfrm>
          <a:off x="4351539" y="2149319"/>
          <a:ext cx="466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2" name="Equation" r:id="rId7" imgW="317160" imgH="215640" progId="Equation.3">
                  <p:embed/>
                </p:oleObj>
              </mc:Choice>
              <mc:Fallback>
                <p:oleObj name="Equation" r:id="rId7" imgW="31716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539" y="2149319"/>
                        <a:ext cx="466725" cy="3889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3654902" y="2262611"/>
            <a:ext cx="713163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variationnel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2091352" y="4169675"/>
            <a:ext cx="4553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L’encodeur produit une distribution</a:t>
            </a:r>
          </a:p>
          <a:p>
            <a:r>
              <a:rPr lang="fr-CA" dirty="0"/>
              <a:t>e</a:t>
            </a:r>
            <a:r>
              <a:rPr lang="fr-CA" dirty="0" smtClean="0"/>
              <a:t>t non juste un point </a:t>
            </a:r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290858"/>
              </p:ext>
            </p:extLst>
          </p:nvPr>
        </p:nvGraphicFramePr>
        <p:xfrm>
          <a:off x="6545142" y="4169675"/>
          <a:ext cx="562241" cy="46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3" name="Equation" r:id="rId9" imgW="317160" imgH="215640" progId="Equation.3">
                  <p:embed/>
                </p:oleObj>
              </mc:Choice>
              <mc:Fallback>
                <p:oleObj name="Equation" r:id="rId9" imgW="31716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142" y="4169675"/>
                        <a:ext cx="562241" cy="4685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335559"/>
              </p:ext>
            </p:extLst>
          </p:nvPr>
        </p:nvGraphicFramePr>
        <p:xfrm>
          <a:off x="4735738" y="4585173"/>
          <a:ext cx="214485" cy="339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4" name="Equation" r:id="rId10" imgW="126720" imgH="164880" progId="Equation.3">
                  <p:embed/>
                </p:oleObj>
              </mc:Choice>
              <mc:Fallback>
                <p:oleObj name="Equation" r:id="rId10" imgW="126720" imgH="16488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738" y="4585173"/>
                        <a:ext cx="214485" cy="3399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55872"/>
              </p:ext>
            </p:extLst>
          </p:nvPr>
        </p:nvGraphicFramePr>
        <p:xfrm>
          <a:off x="663575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45" name="Equation" r:id="rId12" imgW="126720" imgH="177480" progId="Equation.3">
                  <p:embed/>
                </p:oleObj>
              </mc:Choice>
              <mc:Fallback>
                <p:oleObj name="Equation" r:id="rId12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7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zoid 20"/>
          <p:cNvSpPr/>
          <p:nvPr/>
        </p:nvSpPr>
        <p:spPr>
          <a:xfrm rot="5400000">
            <a:off x="1509811" y="1700512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384890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4" r:id="rId3" imgW="4596480" imgH="4494960" progId="">
                  <p:embed/>
                </p:oleObj>
              </mc:Choice>
              <mc:Fallback>
                <p:oleObj r:id="rId3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90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4097243" y="2619303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5" r:id="rId5" imgW="5739480" imgH="2984040" progId="">
                  <p:embed/>
                </p:oleObj>
              </mc:Choice>
              <mc:Fallback>
                <p:oleObj r:id="rId5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43" y="2619303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939952" y="1831909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939952" y="2593903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801206" y="2593903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4351539" y="2149319"/>
          <a:ext cx="4667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6" name="Equation" r:id="rId7" imgW="317160" imgH="215640" progId="Equation.3">
                  <p:embed/>
                </p:oleObj>
              </mc:Choice>
              <mc:Fallback>
                <p:oleObj name="Equation" r:id="rId7" imgW="31716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539" y="2149319"/>
                        <a:ext cx="466725" cy="3889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3654902" y="2262611"/>
            <a:ext cx="713163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variationnel</a:t>
            </a:r>
            <a:endParaRPr lang="en-CA" dirty="0"/>
          </a:p>
        </p:txBody>
      </p:sp>
      <p:sp>
        <p:nvSpPr>
          <p:cNvPr id="41" name="Oval 40"/>
          <p:cNvSpPr/>
          <p:nvPr/>
        </p:nvSpPr>
        <p:spPr>
          <a:xfrm>
            <a:off x="4675000" y="307844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4025131" y="3282111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7" name="Equation" r:id="rId9" imgW="444240" imgH="190440" progId="Equation.3">
                  <p:embed/>
                </p:oleObj>
              </mc:Choice>
              <mc:Fallback>
                <p:oleObj name="Equation" r:id="rId9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131" y="3282111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091352" y="4169675"/>
            <a:ext cx="500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On échantillonne un               au hasard</a:t>
            </a:r>
          </a:p>
        </p:txBody>
      </p:sp>
      <p:graphicFrame>
        <p:nvGraphicFramePr>
          <p:cNvPr id="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398691"/>
              </p:ext>
            </p:extLst>
          </p:nvPr>
        </p:nvGraphicFramePr>
        <p:xfrm>
          <a:off x="4746632" y="4238984"/>
          <a:ext cx="9429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8" name="Equation" r:id="rId11" imgW="558720" imgH="215640" progId="Equation.3">
                  <p:embed/>
                </p:oleObj>
              </mc:Choice>
              <mc:Fallback>
                <p:oleObj name="Equation" r:id="rId11" imgW="558720" imgH="21564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2" y="4238984"/>
                        <a:ext cx="942975" cy="442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6"/>
          <p:cNvGraphicFramePr>
            <a:graphicFrameLocks noChangeAspect="1"/>
          </p:cNvGraphicFramePr>
          <p:nvPr>
            <p:extLst/>
          </p:nvPr>
        </p:nvGraphicFramePr>
        <p:xfrm>
          <a:off x="663575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69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1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533888"/>
              </p:ext>
            </p:extLst>
          </p:nvPr>
        </p:nvGraphicFramePr>
        <p:xfrm>
          <a:off x="663575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16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1509811" y="1700512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5584448" y="1695882"/>
            <a:ext cx="2338128" cy="193701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384890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17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890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878950" y="2016882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18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8950" y="2016882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4097243" y="2619303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19" r:id="rId9" imgW="5739480" imgH="2984040" progId="">
                  <p:embed/>
                </p:oleObj>
              </mc:Choice>
              <mc:Fallback>
                <p:oleObj r:id="rId9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7243" y="2619303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939952" y="1831909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939952" y="2593903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801206" y="2593903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595399"/>
              </p:ext>
            </p:extLst>
          </p:nvPr>
        </p:nvGraphicFramePr>
        <p:xfrm>
          <a:off x="4346171" y="2183033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20" name="Equation" r:id="rId11" imgW="495000" imgH="215640" progId="Equation.3">
                  <p:embed/>
                </p:oleObj>
              </mc:Choice>
              <mc:Fallback>
                <p:oleObj name="Equation" r:id="rId11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171" y="2183033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3654902" y="2262611"/>
            <a:ext cx="713163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</p:txBody>
      </p:sp>
      <p:sp>
        <p:nvSpPr>
          <p:cNvPr id="41" name="Oval 40"/>
          <p:cNvSpPr/>
          <p:nvPr/>
        </p:nvSpPr>
        <p:spPr>
          <a:xfrm>
            <a:off x="4675000" y="307844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818264" y="2560182"/>
            <a:ext cx="956197" cy="618988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4025131" y="3282111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21" name="Equation" r:id="rId13" imgW="444240" imgH="190440" progId="Equation.3">
                  <p:embed/>
                </p:oleObj>
              </mc:Choice>
              <mc:Fallback>
                <p:oleObj name="Equation" r:id="rId13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131" y="3282111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654902" y="4164013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On reconstruit</a:t>
            </a:r>
            <a:endParaRPr lang="en-CA" dirty="0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29233"/>
              </p:ext>
            </p:extLst>
          </p:nvPr>
        </p:nvGraphicFramePr>
        <p:xfrm>
          <a:off x="8243221" y="2977763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22" name="Equation" r:id="rId15" imgW="152280" imgH="177480" progId="Equation.3">
                  <p:embed/>
                </p:oleObj>
              </mc:Choice>
              <mc:Fallback>
                <p:oleObj name="Equation" r:id="rId15" imgW="152280" imgH="17748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221" y="2977763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948058"/>
              </p:ext>
            </p:extLst>
          </p:nvPr>
        </p:nvGraphicFramePr>
        <p:xfrm>
          <a:off x="5522220" y="4160541"/>
          <a:ext cx="3238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23" name="Equation" r:id="rId17" imgW="152280" imgH="177480" progId="Equation.3">
                  <p:embed/>
                </p:oleObj>
              </mc:Choice>
              <mc:Fallback>
                <p:oleObj name="Equation" r:id="rId17" imgW="15228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220" y="4160541"/>
                        <a:ext cx="323850" cy="4651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8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663575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2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1509811" y="1700512"/>
            <a:ext cx="2347054" cy="1953147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5584448" y="1695882"/>
            <a:ext cx="2338128" cy="193701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384890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3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890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878950" y="2016882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4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8950" y="2016882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4097243" y="2619303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5" r:id="rId9" imgW="5739480" imgH="2984040" progId="">
                  <p:embed/>
                </p:oleObj>
              </mc:Choice>
              <mc:Fallback>
                <p:oleObj r:id="rId9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7243" y="2619303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939952" y="1831909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939952" y="2593903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801206" y="2593903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4346171" y="2183033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6" name="Equation" r:id="rId11" imgW="495000" imgH="215640" progId="Equation.3">
                  <p:embed/>
                </p:oleObj>
              </mc:Choice>
              <mc:Fallback>
                <p:oleObj name="Equation" r:id="rId11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171" y="2183033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3654902" y="2262611"/>
            <a:ext cx="713163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Remarque 1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675000" y="307844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818264" y="2560182"/>
            <a:ext cx="956197" cy="618988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4025131" y="3282111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7" name="Equation" r:id="rId13" imgW="444240" imgH="190440" progId="Equation.3">
                  <p:embed/>
                </p:oleObj>
              </mc:Choice>
              <mc:Fallback>
                <p:oleObj name="Equation" r:id="rId13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131" y="3282111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091352" y="4169675"/>
            <a:ext cx="4974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Puisque la distribution de    dépend de</a:t>
            </a:r>
          </a:p>
          <a:p>
            <a:r>
              <a:rPr lang="fr-CA" dirty="0"/>
              <a:t>o</a:t>
            </a:r>
            <a:r>
              <a:rPr lang="fr-CA" dirty="0" smtClean="0"/>
              <a:t>n dira que la distribution apprise est </a:t>
            </a:r>
            <a:endParaRPr lang="en-CA" dirty="0"/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extLst/>
          </p:nvPr>
        </p:nvGraphicFramePr>
        <p:xfrm>
          <a:off x="4236850" y="5101943"/>
          <a:ext cx="1320388" cy="708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8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850" y="5101943"/>
                        <a:ext cx="1320388" cy="7080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8243221" y="2977763"/>
          <a:ext cx="323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9" name="Equation" r:id="rId17" imgW="152280" imgH="177480" progId="Equation.3">
                  <p:embed/>
                </p:oleObj>
              </mc:Choice>
              <mc:Fallback>
                <p:oleObj name="Equation" r:id="rId17" imgW="152280" imgH="17748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221" y="2977763"/>
                        <a:ext cx="323850" cy="466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/>
          </p:nvPr>
        </p:nvGraphicFramePr>
        <p:xfrm>
          <a:off x="5312789" y="4128127"/>
          <a:ext cx="2698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0" name="Equation" r:id="rId19" imgW="126720" imgH="164880" progId="Equation.3">
                  <p:embed/>
                </p:oleObj>
              </mc:Choice>
              <mc:Fallback>
                <p:oleObj name="Equation" r:id="rId19" imgW="126720" imgH="164880" progId="Equation.3">
                  <p:embed/>
                  <p:pic>
                    <p:nvPicPr>
                      <p:cNvPr id="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2789" y="4128127"/>
                        <a:ext cx="269875" cy="433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6"/>
          <p:cNvGraphicFramePr>
            <a:graphicFrameLocks noChangeAspect="1"/>
          </p:cNvGraphicFramePr>
          <p:nvPr>
            <p:extLst/>
          </p:nvPr>
        </p:nvGraphicFramePr>
        <p:xfrm>
          <a:off x="6850874" y="416416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1" name="Equation" r:id="rId21" imgW="126720" imgH="177480" progId="Equation.3">
                  <p:embed/>
                </p:oleObj>
              </mc:Choice>
              <mc:Fallback>
                <p:oleObj name="Equation" r:id="rId21" imgW="126720" imgH="17748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874" y="416416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2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3545033"/>
            <a:ext cx="2377440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1" name="Straight Arrow Connector 10"/>
          <p:cNvCxnSpPr>
            <a:stCxn id="4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Loss</a:t>
            </a:r>
            <a:endParaRPr lang="en-CA" dirty="0"/>
          </a:p>
        </p:txBody>
      </p:sp>
      <p:cxnSp>
        <p:nvCxnSpPr>
          <p:cNvPr id="13" name="Elbow Connector 12"/>
          <p:cNvCxnSpPr>
            <a:stCxn id="8" idx="3"/>
            <a:endCxn id="12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0"/>
            <a:endCxn id="12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dirty="0" err="1" smtClean="0">
                <a:solidFill>
                  <a:srgbClr val="000000"/>
                </a:solidFill>
              </a:rPr>
              <a:t>Apprentissage</a:t>
            </a:r>
            <a:r>
              <a:rPr lang="en-US" sz="4000" kern="0" dirty="0" smtClean="0">
                <a:solidFill>
                  <a:srgbClr val="000000"/>
                </a:solidFill>
              </a:rPr>
              <a:t> </a:t>
            </a:r>
            <a:r>
              <a:rPr lang="en-US" sz="4000" kern="0" dirty="0" err="1" smtClean="0">
                <a:solidFill>
                  <a:srgbClr val="000000"/>
                </a:solidFill>
              </a:rPr>
              <a:t>supervis</a:t>
            </a:r>
            <a:r>
              <a:rPr lang="fr-CA" sz="4000" kern="0" dirty="0">
                <a:solidFill>
                  <a:srgbClr val="000000"/>
                </a:solidFill>
              </a:rPr>
              <a:t>é</a:t>
            </a:r>
            <a:r>
              <a:rPr lang="en-US" sz="4000" kern="0" dirty="0" smtClean="0">
                <a:solidFill>
                  <a:srgbClr val="000000"/>
                </a:solidFill>
              </a:rPr>
              <a:t> avec CNN</a:t>
            </a:r>
            <a:endParaRPr lang="fr-CA" sz="4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059859"/>
              </p:ext>
            </p:extLst>
          </p:nvPr>
        </p:nvGraphicFramePr>
        <p:xfrm>
          <a:off x="6659698" y="2608574"/>
          <a:ext cx="1244617" cy="73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0" r:id="rId3" imgW="5294880" imgH="3110760" progId="">
                  <p:embed/>
                </p:oleObj>
              </mc:Choice>
              <mc:Fallback>
                <p:oleObj r:id="rId3" imgW="5294880" imgH="3110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698" y="2608574"/>
                        <a:ext cx="1244617" cy="73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57555"/>
              </p:ext>
            </p:extLst>
          </p:nvPr>
        </p:nvGraphicFramePr>
        <p:xfrm>
          <a:off x="464069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1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69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964172" y="1861881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373817"/>
              </p:ext>
            </p:extLst>
          </p:nvPr>
        </p:nvGraphicFramePr>
        <p:xfrm>
          <a:off x="185384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2" r:id="rId7" imgW="4596480" imgH="4494960" progId="">
                  <p:embed/>
                </p:oleObj>
              </mc:Choice>
              <mc:Fallback>
                <p:oleObj r:id="rId7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384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626000"/>
              </p:ext>
            </p:extLst>
          </p:nvPr>
        </p:nvGraphicFramePr>
        <p:xfrm>
          <a:off x="8079468" y="164850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3" r:id="rId9" imgW="4520520" imgH="4622040" progId="">
                  <p:embed/>
                </p:oleObj>
              </mc:Choice>
              <mc:Fallback>
                <p:oleObj r:id="rId9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9468" y="164850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625492"/>
              </p:ext>
            </p:extLst>
          </p:nvPr>
        </p:nvGraphicFramePr>
        <p:xfrm>
          <a:off x="3208511" y="2680162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4" r:id="rId11" imgW="5739480" imgH="2984040" progId="">
                  <p:embed/>
                </p:oleObj>
              </mc:Choice>
              <mc:Fallback>
                <p:oleObj r:id="rId11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8511" y="2680162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051220" y="1892768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51220" y="2654762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912474" y="2654762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146480"/>
              </p:ext>
            </p:extLst>
          </p:nvPr>
        </p:nvGraphicFramePr>
        <p:xfrm>
          <a:off x="3386670" y="2379375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5" name="Equation" r:id="rId13" imgW="495000" imgH="215640" progId="Equation.3">
                  <p:embed/>
                </p:oleObj>
              </mc:Choice>
              <mc:Fallback>
                <p:oleObj name="Equation" r:id="rId13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670" y="2379375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2990787" y="2260024"/>
            <a:ext cx="589206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Remarque 2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786268" y="3139299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3929532" y="2621041"/>
            <a:ext cx="956197" cy="618988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63293"/>
              </p:ext>
            </p:extLst>
          </p:nvPr>
        </p:nvGraphicFramePr>
        <p:xfrm>
          <a:off x="3136399" y="3342970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6" name="Equation" r:id="rId15" imgW="444240" imgH="190440" progId="Equation.3">
                  <p:embed/>
                </p:oleObj>
              </mc:Choice>
              <mc:Fallback>
                <p:oleObj name="Equation" r:id="rId15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399" y="3342970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85384" y="4349367"/>
            <a:ext cx="9077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Le </a:t>
            </a:r>
            <a:r>
              <a:rPr lang="fr-CA" b="1" dirty="0" smtClean="0">
                <a:solidFill>
                  <a:srgbClr val="FF0000"/>
                </a:solidFill>
              </a:rPr>
              <a:t>décodeur</a:t>
            </a:r>
            <a:r>
              <a:rPr lang="fr-CA" dirty="0" smtClean="0"/>
              <a:t> peut également produire une distribution de probabilités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et     est un point échantillonné au hasard de </a:t>
            </a:r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40206"/>
              </p:ext>
            </p:extLst>
          </p:nvPr>
        </p:nvGraphicFramePr>
        <p:xfrm>
          <a:off x="4335773" y="4896785"/>
          <a:ext cx="909289" cy="487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7" name="Equation" r:id="rId17" imgW="495000" imgH="215640" progId="Equation.3">
                  <p:embed/>
                </p:oleObj>
              </mc:Choice>
              <mc:Fallback>
                <p:oleObj name="Equation" r:id="rId17" imgW="495000" imgH="21564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773" y="4896785"/>
                        <a:ext cx="909289" cy="4875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8912"/>
              </p:ext>
            </p:extLst>
          </p:nvPr>
        </p:nvGraphicFramePr>
        <p:xfrm>
          <a:off x="7048257" y="3452921"/>
          <a:ext cx="688648" cy="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8" name="Equation" r:id="rId19" imgW="469800" imgH="203040" progId="Equation.3">
                  <p:embed/>
                </p:oleObj>
              </mc:Choice>
              <mc:Fallback>
                <p:oleObj name="Equation" r:id="rId19" imgW="469800" imgH="2030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257" y="3452921"/>
                        <a:ext cx="688648" cy="367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7454792" y="1805518"/>
            <a:ext cx="0" cy="909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66495" y="2689777"/>
            <a:ext cx="612973" cy="660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282794" y="2843285"/>
            <a:ext cx="765463" cy="18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43225"/>
              </p:ext>
            </p:extLst>
          </p:nvPr>
        </p:nvGraphicFramePr>
        <p:xfrm>
          <a:off x="6872111" y="2171874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9" name="Equation" r:id="rId21" imgW="495000" imgH="215640" progId="Equation.3">
                  <p:embed/>
                </p:oleObj>
              </mc:Choice>
              <mc:Fallback>
                <p:oleObj name="Equation" r:id="rId21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111" y="2171874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6948159" y="295892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>
            <a:off x="6591781" y="2059055"/>
            <a:ext cx="589206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reeform 5"/>
          <p:cNvSpPr/>
          <p:nvPr/>
        </p:nvSpPr>
        <p:spPr>
          <a:xfrm>
            <a:off x="7091423" y="2660700"/>
            <a:ext cx="1533930" cy="551989"/>
          </a:xfrm>
          <a:custGeom>
            <a:avLst/>
            <a:gdLst>
              <a:gd name="connsiteX0" fmla="*/ 0 w 1533930"/>
              <a:gd name="connsiteY0" fmla="*/ 556952 h 806846"/>
              <a:gd name="connsiteX1" fmla="*/ 673331 w 1533930"/>
              <a:gd name="connsiteY1" fmla="*/ 806334 h 806846"/>
              <a:gd name="connsiteX2" fmla="*/ 1404851 w 1533930"/>
              <a:gd name="connsiteY2" fmla="*/ 498763 h 806846"/>
              <a:gd name="connsiteX3" fmla="*/ 1529542 w 1533930"/>
              <a:gd name="connsiteY3" fmla="*/ 0 h 8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930" h="806846">
                <a:moveTo>
                  <a:pt x="0" y="556952"/>
                </a:moveTo>
                <a:cubicBezTo>
                  <a:pt x="219594" y="686492"/>
                  <a:pt x="439189" y="816032"/>
                  <a:pt x="673331" y="806334"/>
                </a:cubicBezTo>
                <a:cubicBezTo>
                  <a:pt x="907473" y="796636"/>
                  <a:pt x="1262149" y="633152"/>
                  <a:pt x="1404851" y="498763"/>
                </a:cubicBezTo>
                <a:cubicBezTo>
                  <a:pt x="1547553" y="364374"/>
                  <a:pt x="1538547" y="182187"/>
                  <a:pt x="152954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379592"/>
              </p:ext>
            </p:extLst>
          </p:nvPr>
        </p:nvGraphicFramePr>
        <p:xfrm>
          <a:off x="5654510" y="5876559"/>
          <a:ext cx="787853" cy="42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0" name="Equation" r:id="rId23" imgW="495000" imgH="215640" progId="Equation.3">
                  <p:embed/>
                </p:oleObj>
              </mc:Choice>
              <mc:Fallback>
                <p:oleObj name="Equation" r:id="rId23" imgW="495000" imgH="21564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510" y="5876559"/>
                        <a:ext cx="787853" cy="4205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649159"/>
              </p:ext>
            </p:extLst>
          </p:nvPr>
        </p:nvGraphicFramePr>
        <p:xfrm>
          <a:off x="589165" y="5871056"/>
          <a:ext cx="289557" cy="417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1" name="Equation" r:id="rId24" imgW="152280" imgH="177480" progId="Equation.3">
                  <p:embed/>
                </p:oleObj>
              </mc:Choice>
              <mc:Fallback>
                <p:oleObj name="Equation" r:id="rId24" imgW="152280" imgH="17748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65" y="5871056"/>
                        <a:ext cx="289557" cy="4173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2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6659698" y="2608574"/>
          <a:ext cx="1244617" cy="73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0" r:id="rId3" imgW="5294880" imgH="3110760" progId="">
                  <p:embed/>
                </p:oleObj>
              </mc:Choice>
              <mc:Fallback>
                <p:oleObj r:id="rId3" imgW="5294880" imgH="311076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698" y="2608574"/>
                        <a:ext cx="1244617" cy="73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64069" y="3095625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1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69" y="3095625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964172" y="1861881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85384" y="2111008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2" r:id="rId7" imgW="4596480" imgH="4494960" progId="">
                  <p:embed/>
                </p:oleObj>
              </mc:Choice>
              <mc:Fallback>
                <p:oleObj r:id="rId7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384" y="2111008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079468" y="164850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3" r:id="rId9" imgW="4520520" imgH="4622040" progId="">
                  <p:embed/>
                </p:oleObj>
              </mc:Choice>
              <mc:Fallback>
                <p:oleObj r:id="rId9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9468" y="164850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3208511" y="2680162"/>
          <a:ext cx="1424977" cy="74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4" r:id="rId11" imgW="5739480" imgH="2984040" progId="">
                  <p:embed/>
                </p:oleObj>
              </mc:Choice>
              <mc:Fallback>
                <p:oleObj r:id="rId11" imgW="5739480" imgH="2984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8511" y="2680162"/>
                        <a:ext cx="1424977" cy="74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051220" y="1892768"/>
            <a:ext cx="0" cy="78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51220" y="2654762"/>
            <a:ext cx="739198" cy="58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912474" y="2654762"/>
            <a:ext cx="1138746" cy="46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3386670" y="2379375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5" name="Equation" r:id="rId13" imgW="495000" imgH="215640" progId="Equation.3">
                  <p:embed/>
                </p:oleObj>
              </mc:Choice>
              <mc:Fallback>
                <p:oleObj name="Equation" r:id="rId13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670" y="2379375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/>
        </p:nvSpPr>
        <p:spPr>
          <a:xfrm>
            <a:off x="2990787" y="2260024"/>
            <a:ext cx="589206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7CA6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3107570" y="290605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Remarque 3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786268" y="3139299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3929532" y="2621041"/>
            <a:ext cx="956197" cy="618988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3136399" y="3342970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6" name="Equation" r:id="rId15" imgW="444240" imgH="190440" progId="Equation.3">
                  <p:embed/>
                </p:oleObj>
              </mc:Choice>
              <mc:Fallback>
                <p:oleObj name="Equation" r:id="rId15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399" y="3342970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85384" y="4349367"/>
            <a:ext cx="9077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La distribution             peut être très complexe et difficile à échantillonner, on va donc l’approximer par une distribution plus simple… une gaussienne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929719"/>
              </p:ext>
            </p:extLst>
          </p:nvPr>
        </p:nvGraphicFramePr>
        <p:xfrm>
          <a:off x="2081498" y="4340634"/>
          <a:ext cx="909289" cy="487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7" name="Equation" r:id="rId17" imgW="495000" imgH="215640" progId="Equation.3">
                  <p:embed/>
                </p:oleObj>
              </mc:Choice>
              <mc:Fallback>
                <p:oleObj name="Equation" r:id="rId17" imgW="495000" imgH="21564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498" y="4340634"/>
                        <a:ext cx="909289" cy="4875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7048257" y="3452921"/>
          <a:ext cx="688648" cy="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8" name="Equation" r:id="rId19" imgW="469800" imgH="203040" progId="Equation.3">
                  <p:embed/>
                </p:oleObj>
              </mc:Choice>
              <mc:Fallback>
                <p:oleObj name="Equation" r:id="rId19" imgW="469800" imgH="2030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257" y="3452921"/>
                        <a:ext cx="688648" cy="367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7497959" y="1795812"/>
            <a:ext cx="0" cy="909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97959" y="2687998"/>
            <a:ext cx="612973" cy="660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282794" y="2843285"/>
            <a:ext cx="765463" cy="18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Object 6"/>
          <p:cNvGraphicFramePr>
            <a:graphicFrameLocks noChangeAspect="1"/>
          </p:cNvGraphicFramePr>
          <p:nvPr>
            <p:extLst/>
          </p:nvPr>
        </p:nvGraphicFramePr>
        <p:xfrm>
          <a:off x="6872111" y="2171874"/>
          <a:ext cx="593781" cy="31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09" name="Equation" r:id="rId21" imgW="495000" imgH="215640" progId="Equation.3">
                  <p:embed/>
                </p:oleObj>
              </mc:Choice>
              <mc:Fallback>
                <p:oleObj name="Equation" r:id="rId21" imgW="495000" imgH="21564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111" y="2171874"/>
                        <a:ext cx="593781" cy="3169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6948159" y="295892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>
            <a:off x="6591781" y="2059055"/>
            <a:ext cx="589206" cy="436294"/>
          </a:xfrm>
          <a:custGeom>
            <a:avLst/>
            <a:gdLst>
              <a:gd name="connsiteX0" fmla="*/ 0 w 704850"/>
              <a:gd name="connsiteY0" fmla="*/ 391093 h 391093"/>
              <a:gd name="connsiteX1" fmla="*/ 304800 w 704850"/>
              <a:gd name="connsiteY1" fmla="*/ 29143 h 391093"/>
              <a:gd name="connsiteX2" fmla="*/ 704850 w 704850"/>
              <a:gd name="connsiteY2" fmla="*/ 48193 h 391093"/>
              <a:gd name="connsiteX0" fmla="*/ 0 w 646661"/>
              <a:gd name="connsiteY0" fmla="*/ 654882 h 654882"/>
              <a:gd name="connsiteX1" fmla="*/ 304800 w 646661"/>
              <a:gd name="connsiteY1" fmla="*/ 292932 h 654882"/>
              <a:gd name="connsiteX2" fmla="*/ 646661 w 646661"/>
              <a:gd name="connsiteY2" fmla="*/ 4411 h 654882"/>
              <a:gd name="connsiteX0" fmla="*/ 0 w 646661"/>
              <a:gd name="connsiteY0" fmla="*/ 655757 h 655757"/>
              <a:gd name="connsiteX1" fmla="*/ 196734 w 646661"/>
              <a:gd name="connsiteY1" fmla="*/ 252243 h 655757"/>
              <a:gd name="connsiteX2" fmla="*/ 646661 w 646661"/>
              <a:gd name="connsiteY2" fmla="*/ 5286 h 655757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646661"/>
              <a:gd name="connsiteY0" fmla="*/ 657388 h 657388"/>
              <a:gd name="connsiteX1" fmla="*/ 213359 w 646661"/>
              <a:gd name="connsiteY1" fmla="*/ 203997 h 657388"/>
              <a:gd name="connsiteX2" fmla="*/ 646661 w 646661"/>
              <a:gd name="connsiteY2" fmla="*/ 6917 h 657388"/>
              <a:gd name="connsiteX0" fmla="*/ 0 w 713163"/>
              <a:gd name="connsiteY0" fmla="*/ 470297 h 470297"/>
              <a:gd name="connsiteX1" fmla="*/ 213359 w 713163"/>
              <a:gd name="connsiteY1" fmla="*/ 16906 h 470297"/>
              <a:gd name="connsiteX2" fmla="*/ 713163 w 713163"/>
              <a:gd name="connsiteY2" fmla="*/ 110772 h 470297"/>
              <a:gd name="connsiteX0" fmla="*/ 0 w 713163"/>
              <a:gd name="connsiteY0" fmla="*/ 495560 h 495560"/>
              <a:gd name="connsiteX1" fmla="*/ 213359 w 713163"/>
              <a:gd name="connsiteY1" fmla="*/ 42169 h 495560"/>
              <a:gd name="connsiteX2" fmla="*/ 713163 w 713163"/>
              <a:gd name="connsiteY2" fmla="*/ 136035 h 495560"/>
              <a:gd name="connsiteX0" fmla="*/ 0 w 713163"/>
              <a:gd name="connsiteY0" fmla="*/ 535322 h 535322"/>
              <a:gd name="connsiteX1" fmla="*/ 213359 w 713163"/>
              <a:gd name="connsiteY1" fmla="*/ 81931 h 535322"/>
              <a:gd name="connsiteX2" fmla="*/ 713163 w 713163"/>
              <a:gd name="connsiteY2" fmla="*/ 175797 h 535322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66934 h 466934"/>
              <a:gd name="connsiteX1" fmla="*/ 238297 w 713163"/>
              <a:gd name="connsiteY1" fmla="*/ 138234 h 466934"/>
              <a:gd name="connsiteX2" fmla="*/ 713163 w 713163"/>
              <a:gd name="connsiteY2" fmla="*/ 107409 h 466934"/>
              <a:gd name="connsiteX0" fmla="*/ 0 w 713163"/>
              <a:gd name="connsiteY0" fmla="*/ 457411 h 457411"/>
              <a:gd name="connsiteX1" fmla="*/ 321424 w 713163"/>
              <a:gd name="connsiteY1" fmla="*/ 153649 h 457411"/>
              <a:gd name="connsiteX2" fmla="*/ 713163 w 713163"/>
              <a:gd name="connsiteY2" fmla="*/ 97886 h 457411"/>
              <a:gd name="connsiteX0" fmla="*/ 0 w 713163"/>
              <a:gd name="connsiteY0" fmla="*/ 436294 h 436294"/>
              <a:gd name="connsiteX1" fmla="*/ 321424 w 713163"/>
              <a:gd name="connsiteY1" fmla="*/ 132532 h 436294"/>
              <a:gd name="connsiteX2" fmla="*/ 713163 w 713163"/>
              <a:gd name="connsiteY2" fmla="*/ 76769 h 4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3163" h="436294">
                <a:moveTo>
                  <a:pt x="0" y="436294"/>
                </a:moveTo>
                <a:cubicBezTo>
                  <a:pt x="268229" y="350395"/>
                  <a:pt x="235814" y="200766"/>
                  <a:pt x="321424" y="132532"/>
                </a:cubicBezTo>
                <a:cubicBezTo>
                  <a:pt x="407034" y="64298"/>
                  <a:pt x="513686" y="-94334"/>
                  <a:pt x="713163" y="7676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reeform 5"/>
          <p:cNvSpPr/>
          <p:nvPr/>
        </p:nvSpPr>
        <p:spPr>
          <a:xfrm>
            <a:off x="7091423" y="2660700"/>
            <a:ext cx="1533930" cy="551989"/>
          </a:xfrm>
          <a:custGeom>
            <a:avLst/>
            <a:gdLst>
              <a:gd name="connsiteX0" fmla="*/ 0 w 1533930"/>
              <a:gd name="connsiteY0" fmla="*/ 556952 h 806846"/>
              <a:gd name="connsiteX1" fmla="*/ 673331 w 1533930"/>
              <a:gd name="connsiteY1" fmla="*/ 806334 h 806846"/>
              <a:gd name="connsiteX2" fmla="*/ 1404851 w 1533930"/>
              <a:gd name="connsiteY2" fmla="*/ 498763 h 806846"/>
              <a:gd name="connsiteX3" fmla="*/ 1529542 w 1533930"/>
              <a:gd name="connsiteY3" fmla="*/ 0 h 8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930" h="806846">
                <a:moveTo>
                  <a:pt x="0" y="556952"/>
                </a:moveTo>
                <a:cubicBezTo>
                  <a:pt x="219594" y="686492"/>
                  <a:pt x="439189" y="816032"/>
                  <a:pt x="673331" y="806334"/>
                </a:cubicBezTo>
                <a:cubicBezTo>
                  <a:pt x="907473" y="796636"/>
                  <a:pt x="1262149" y="633152"/>
                  <a:pt x="1404851" y="498763"/>
                </a:cubicBezTo>
                <a:cubicBezTo>
                  <a:pt x="1547553" y="364374"/>
                  <a:pt x="1538547" y="182187"/>
                  <a:pt x="152954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41392"/>
              </p:ext>
            </p:extLst>
          </p:nvPr>
        </p:nvGraphicFramePr>
        <p:xfrm>
          <a:off x="2792307" y="5601576"/>
          <a:ext cx="3002771" cy="726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10" name="Equation" r:id="rId23" imgW="1091880" imgH="215640" progId="Equation.3">
                  <p:embed/>
                </p:oleObj>
              </mc:Choice>
              <mc:Fallback>
                <p:oleObj name="Equation" r:id="rId23" imgW="1091880" imgH="21564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307" y="5601576"/>
                        <a:ext cx="3002771" cy="7260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46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6659698" y="2608574"/>
          <a:ext cx="1244617" cy="73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0" r:id="rId3" imgW="5294880" imgH="3110760" progId="">
                  <p:embed/>
                </p:oleObj>
              </mc:Choice>
              <mc:Fallback>
                <p:oleObj r:id="rId3" imgW="5294880" imgH="311076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698" y="2608574"/>
                        <a:ext cx="1244617" cy="73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01150"/>
              </p:ext>
            </p:extLst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1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233930"/>
              </p:ext>
            </p:extLst>
          </p:nvPr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2" r:id="rId7" imgW="4596480" imgH="4494960" progId="">
                  <p:embed/>
                </p:oleObj>
              </mc:Choice>
              <mc:Fallback>
                <p:oleObj r:id="rId7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079468" y="164850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3" r:id="rId9" imgW="4520520" imgH="4622040" progId="">
                  <p:embed/>
                </p:oleObj>
              </mc:Choice>
              <mc:Fallback>
                <p:oleObj r:id="rId9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9468" y="164850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05308" y="2187460"/>
            <a:ext cx="978231" cy="905327"/>
            <a:chOff x="3468517" y="1937958"/>
            <a:chExt cx="1654019" cy="1387904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4786528"/>
                </p:ext>
              </p:extLst>
            </p:nvPr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2814" r:id="rId11" imgW="5739480" imgH="2984040" progId="">
                    <p:embed/>
                  </p:oleObj>
                </mc:Choice>
                <mc:Fallback>
                  <p:oleObj r:id="rId11" imgW="5739480" imgH="2984040" progId="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8719"/>
              </p:ext>
            </p:extLst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5" name="Equation" r:id="rId13" imgW="495000" imgH="215640" progId="Equation.3">
                  <p:embed/>
                </p:oleObj>
              </mc:Choice>
              <mc:Fallback>
                <p:oleObj name="Equation" r:id="rId13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Oval 40"/>
          <p:cNvSpPr/>
          <p:nvPr/>
        </p:nvSpPr>
        <p:spPr>
          <a:xfrm>
            <a:off x="4184974" y="2924466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328239" y="2523932"/>
            <a:ext cx="581508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413904"/>
              </p:ext>
            </p:extLst>
          </p:nvPr>
        </p:nvGraphicFramePr>
        <p:xfrm>
          <a:off x="4080751" y="3015779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6" name="Equation" r:id="rId15" imgW="444240" imgH="190440" progId="Equation.3">
                  <p:embed/>
                </p:oleObj>
              </mc:Choice>
              <mc:Fallback>
                <p:oleObj name="Equation" r:id="rId15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751" y="3015779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7048257" y="3452921"/>
          <a:ext cx="688648" cy="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7" name="Equation" r:id="rId17" imgW="469800" imgH="203040" progId="Equation.3">
                  <p:embed/>
                </p:oleObj>
              </mc:Choice>
              <mc:Fallback>
                <p:oleObj name="Equation" r:id="rId17" imgW="469800" imgH="2030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257" y="3452921"/>
                        <a:ext cx="688648" cy="367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7497959" y="1795812"/>
            <a:ext cx="0" cy="909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97959" y="2687998"/>
            <a:ext cx="612973" cy="660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282794" y="2843285"/>
            <a:ext cx="765463" cy="18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47653"/>
              </p:ext>
            </p:extLst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8" name="Equation" r:id="rId19" imgW="495000" imgH="215640" progId="Equation.3">
                  <p:embed/>
                </p:oleObj>
              </mc:Choice>
              <mc:Fallback>
                <p:oleObj name="Equation" r:id="rId19" imgW="495000" imgH="21564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6948159" y="295892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reeform 5"/>
          <p:cNvSpPr/>
          <p:nvPr/>
        </p:nvSpPr>
        <p:spPr>
          <a:xfrm>
            <a:off x="7091423" y="2660700"/>
            <a:ext cx="1533930" cy="551989"/>
          </a:xfrm>
          <a:custGeom>
            <a:avLst/>
            <a:gdLst>
              <a:gd name="connsiteX0" fmla="*/ 0 w 1533930"/>
              <a:gd name="connsiteY0" fmla="*/ 556952 h 806846"/>
              <a:gd name="connsiteX1" fmla="*/ 673331 w 1533930"/>
              <a:gd name="connsiteY1" fmla="*/ 806334 h 806846"/>
              <a:gd name="connsiteX2" fmla="*/ 1404851 w 1533930"/>
              <a:gd name="connsiteY2" fmla="*/ 498763 h 806846"/>
              <a:gd name="connsiteX3" fmla="*/ 1529542 w 1533930"/>
              <a:gd name="connsiteY3" fmla="*/ 0 h 8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930" h="806846">
                <a:moveTo>
                  <a:pt x="0" y="556952"/>
                </a:moveTo>
                <a:cubicBezTo>
                  <a:pt x="219594" y="686492"/>
                  <a:pt x="439189" y="816032"/>
                  <a:pt x="673331" y="806334"/>
                </a:cubicBezTo>
                <a:cubicBezTo>
                  <a:pt x="907473" y="796636"/>
                  <a:pt x="1262149" y="633152"/>
                  <a:pt x="1404851" y="498763"/>
                </a:cubicBezTo>
                <a:cubicBezTo>
                  <a:pt x="1547553" y="364374"/>
                  <a:pt x="1538547" y="182187"/>
                  <a:pt x="152954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360776"/>
              </p:ext>
            </p:extLst>
          </p:nvPr>
        </p:nvGraphicFramePr>
        <p:xfrm>
          <a:off x="3194050" y="2257425"/>
          <a:ext cx="66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9" name="Equation" r:id="rId21" imgW="457200" imgH="228600" progId="Equation.3">
                  <p:embed/>
                </p:oleObj>
              </mc:Choice>
              <mc:Fallback>
                <p:oleObj name="Equation" r:id="rId21" imgW="457200" imgH="22860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2257425"/>
                        <a:ext cx="669925" cy="409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559267"/>
              </p:ext>
            </p:extLst>
          </p:nvPr>
        </p:nvGraphicFramePr>
        <p:xfrm>
          <a:off x="3180246" y="2925287"/>
          <a:ext cx="8191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20" name="Equation" r:id="rId23" imgW="558720" imgH="190440" progId="Equation.3">
                  <p:embed/>
                </p:oleObj>
              </mc:Choice>
              <mc:Fallback>
                <p:oleObj name="Equation" r:id="rId23" imgW="558720" imgH="1904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246" y="2925287"/>
                        <a:ext cx="819150" cy="341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798206"/>
              </p:ext>
            </p:extLst>
          </p:nvPr>
        </p:nvGraphicFramePr>
        <p:xfrm>
          <a:off x="3863165" y="1776356"/>
          <a:ext cx="9509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21" name="Equation" r:id="rId25" imgW="647640" imgH="215640" progId="Equation.3">
                  <p:embed/>
                </p:oleObj>
              </mc:Choice>
              <mc:Fallback>
                <p:oleObj name="Equation" r:id="rId25" imgW="647640" imgH="2156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165" y="1776356"/>
                        <a:ext cx="950913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563776"/>
              </p:ext>
            </p:extLst>
          </p:nvPr>
        </p:nvGraphicFramePr>
        <p:xfrm>
          <a:off x="2544756" y="4782385"/>
          <a:ext cx="4643724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22" name="Equation" r:id="rId27" imgW="1346040" imgH="215640" progId="Equation.3">
                  <p:embed/>
                </p:oleObj>
              </mc:Choice>
              <mc:Fallback>
                <p:oleObj name="Equation" r:id="rId27" imgW="1346040" imgH="21564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56" y="4782385"/>
                        <a:ext cx="4643724" cy="700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4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6659698" y="2608574"/>
          <a:ext cx="1244617" cy="73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4" r:id="rId3" imgW="5294880" imgH="3110760" progId="">
                  <p:embed/>
                </p:oleObj>
              </mc:Choice>
              <mc:Fallback>
                <p:oleObj r:id="rId3" imgW="5294880" imgH="311076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698" y="2608574"/>
                        <a:ext cx="1244617" cy="73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5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6" r:id="rId7" imgW="4596480" imgH="4494960" progId="">
                  <p:embed/>
                </p:oleObj>
              </mc:Choice>
              <mc:Fallback>
                <p:oleObj r:id="rId7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079468" y="164850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7" r:id="rId9" imgW="4520520" imgH="4622040" progId="">
                  <p:embed/>
                </p:oleObj>
              </mc:Choice>
              <mc:Fallback>
                <p:oleObj r:id="rId9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9468" y="164850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05308" y="2187460"/>
            <a:ext cx="978231" cy="905327"/>
            <a:chOff x="3468517" y="1937958"/>
            <a:chExt cx="1654019" cy="1387904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298" r:id="rId11" imgW="5739480" imgH="2984040" progId="">
                    <p:embed/>
                  </p:oleObj>
                </mc:Choice>
                <mc:Fallback>
                  <p:oleObj r:id="rId11" imgW="5739480" imgH="2984040" progId="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9" name="Equation" r:id="rId13" imgW="495000" imgH="215640" progId="Equation.3">
                  <p:embed/>
                </p:oleObj>
              </mc:Choice>
              <mc:Fallback>
                <p:oleObj name="Equation" r:id="rId13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Remarque 4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184974" y="2924466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328239" y="2523932"/>
            <a:ext cx="581508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4080751" y="3015779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0" name="Equation" r:id="rId15" imgW="444240" imgH="190440" progId="Equation.3">
                  <p:embed/>
                </p:oleObj>
              </mc:Choice>
              <mc:Fallback>
                <p:oleObj name="Equation" r:id="rId15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751" y="3015779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56428" y="4114928"/>
            <a:ext cx="9077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Pour simplifier les calculs, on va supposer que     est diagonale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r>
              <a:rPr lang="fr-CA" dirty="0" smtClean="0"/>
              <a:t>On va donc </a:t>
            </a:r>
            <a:r>
              <a:rPr lang="fr-CA" b="1" dirty="0" smtClean="0">
                <a:solidFill>
                  <a:srgbClr val="FF0000"/>
                </a:solidFill>
              </a:rPr>
              <a:t>prédire un vecteur de variances et non une matrice </a:t>
            </a:r>
            <a:r>
              <a:rPr lang="fr-CA" dirty="0" smtClean="0"/>
              <a:t> </a:t>
            </a:r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7048257" y="3452921"/>
          <a:ext cx="688648" cy="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1" name="Equation" r:id="rId17" imgW="469800" imgH="203040" progId="Equation.3">
                  <p:embed/>
                </p:oleObj>
              </mc:Choice>
              <mc:Fallback>
                <p:oleObj name="Equation" r:id="rId17" imgW="469800" imgH="2030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257" y="3452921"/>
                        <a:ext cx="688648" cy="367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7497959" y="1795812"/>
            <a:ext cx="0" cy="909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97959" y="2687998"/>
            <a:ext cx="612973" cy="660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282794" y="2843285"/>
            <a:ext cx="765463" cy="18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2" name="Equation" r:id="rId19" imgW="495000" imgH="215640" progId="Equation.3">
                  <p:embed/>
                </p:oleObj>
              </mc:Choice>
              <mc:Fallback>
                <p:oleObj name="Equation" r:id="rId19" imgW="495000" imgH="21564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6948159" y="295892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reeform 5"/>
          <p:cNvSpPr/>
          <p:nvPr/>
        </p:nvSpPr>
        <p:spPr>
          <a:xfrm>
            <a:off x="7091423" y="2660700"/>
            <a:ext cx="1533930" cy="551989"/>
          </a:xfrm>
          <a:custGeom>
            <a:avLst/>
            <a:gdLst>
              <a:gd name="connsiteX0" fmla="*/ 0 w 1533930"/>
              <a:gd name="connsiteY0" fmla="*/ 556952 h 806846"/>
              <a:gd name="connsiteX1" fmla="*/ 673331 w 1533930"/>
              <a:gd name="connsiteY1" fmla="*/ 806334 h 806846"/>
              <a:gd name="connsiteX2" fmla="*/ 1404851 w 1533930"/>
              <a:gd name="connsiteY2" fmla="*/ 498763 h 806846"/>
              <a:gd name="connsiteX3" fmla="*/ 1529542 w 1533930"/>
              <a:gd name="connsiteY3" fmla="*/ 0 h 8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930" h="806846">
                <a:moveTo>
                  <a:pt x="0" y="556952"/>
                </a:moveTo>
                <a:cubicBezTo>
                  <a:pt x="219594" y="686492"/>
                  <a:pt x="439189" y="816032"/>
                  <a:pt x="673331" y="806334"/>
                </a:cubicBezTo>
                <a:cubicBezTo>
                  <a:pt x="907473" y="796636"/>
                  <a:pt x="1262149" y="633152"/>
                  <a:pt x="1404851" y="498763"/>
                </a:cubicBezTo>
                <a:cubicBezTo>
                  <a:pt x="1547553" y="364374"/>
                  <a:pt x="1538547" y="182187"/>
                  <a:pt x="152954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9" name="Object 6"/>
          <p:cNvGraphicFramePr>
            <a:graphicFrameLocks noChangeAspect="1"/>
          </p:cNvGraphicFramePr>
          <p:nvPr>
            <p:extLst/>
          </p:nvPr>
        </p:nvGraphicFramePr>
        <p:xfrm>
          <a:off x="3186113" y="4600575"/>
          <a:ext cx="1581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3" name="Equation" r:id="rId21" imgW="1815840" imgH="1168200" progId="Equation.3">
                  <p:embed/>
                </p:oleObj>
              </mc:Choice>
              <mc:Fallback>
                <p:oleObj name="Equation" r:id="rId21" imgW="1815840" imgH="116820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4600575"/>
                        <a:ext cx="1581150" cy="1244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3194050" y="2257425"/>
          <a:ext cx="66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4" name="Equation" r:id="rId23" imgW="457200" imgH="228600" progId="Equation.3">
                  <p:embed/>
                </p:oleObj>
              </mc:Choice>
              <mc:Fallback>
                <p:oleObj name="Equation" r:id="rId23" imgW="457200" imgH="22860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2257425"/>
                        <a:ext cx="669925" cy="409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3180246" y="2925287"/>
          <a:ext cx="8191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5" name="Equation" r:id="rId25" imgW="558720" imgH="190440" progId="Equation.3">
                  <p:embed/>
                </p:oleObj>
              </mc:Choice>
              <mc:Fallback>
                <p:oleObj name="Equation" r:id="rId25" imgW="558720" imgH="1904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246" y="2925287"/>
                        <a:ext cx="819150" cy="341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62640"/>
              </p:ext>
            </p:extLst>
          </p:nvPr>
        </p:nvGraphicFramePr>
        <p:xfrm>
          <a:off x="3863165" y="1776356"/>
          <a:ext cx="9509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6" name="Equation" r:id="rId27" imgW="647640" imgH="215640" progId="Equation.3">
                  <p:embed/>
                </p:oleObj>
              </mc:Choice>
              <mc:Fallback>
                <p:oleObj name="Equation" r:id="rId27" imgW="647640" imgH="2156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165" y="1776356"/>
                        <a:ext cx="950913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6"/>
          <p:cNvGraphicFramePr>
            <a:graphicFrameLocks noChangeAspect="1"/>
          </p:cNvGraphicFramePr>
          <p:nvPr>
            <p:extLst/>
          </p:nvPr>
        </p:nvGraphicFramePr>
        <p:xfrm>
          <a:off x="6186775" y="4243376"/>
          <a:ext cx="20478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07" name="Equation" r:id="rId29" imgW="139680" imgH="152280" progId="Equation.3">
                  <p:embed/>
                </p:oleObj>
              </mc:Choice>
              <mc:Fallback>
                <p:oleObj name="Equation" r:id="rId29" imgW="139680" imgH="152280" progId="Equation.3">
                  <p:embed/>
                  <p:pic>
                    <p:nvPicPr>
                      <p:cNvPr id="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775" y="4243376"/>
                        <a:ext cx="204787" cy="273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09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6659698" y="2608574"/>
          <a:ext cx="1244617" cy="73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2" r:id="rId3" imgW="5294880" imgH="3110760" progId="">
                  <p:embed/>
                </p:oleObj>
              </mc:Choice>
              <mc:Fallback>
                <p:oleObj r:id="rId3" imgW="5294880" imgH="311076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698" y="2608574"/>
                        <a:ext cx="1244617" cy="73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3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4" r:id="rId7" imgW="4596480" imgH="4494960" progId="">
                  <p:embed/>
                </p:oleObj>
              </mc:Choice>
              <mc:Fallback>
                <p:oleObj r:id="rId7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079468" y="164850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5" r:id="rId9" imgW="4520520" imgH="4622040" progId="">
                  <p:embed/>
                </p:oleObj>
              </mc:Choice>
              <mc:Fallback>
                <p:oleObj r:id="rId9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9468" y="164850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05308" y="2187460"/>
            <a:ext cx="978231" cy="905327"/>
            <a:chOff x="3468517" y="1937958"/>
            <a:chExt cx="1654019" cy="1387904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846" r:id="rId11" imgW="5739480" imgH="2984040" progId="">
                    <p:embed/>
                  </p:oleObj>
                </mc:Choice>
                <mc:Fallback>
                  <p:oleObj r:id="rId11" imgW="5739480" imgH="2984040" progId="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7" name="Equation" r:id="rId13" imgW="495000" imgH="215640" progId="Equation.3">
                  <p:embed/>
                </p:oleObj>
              </mc:Choice>
              <mc:Fallback>
                <p:oleObj name="Equation" r:id="rId13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</p:txBody>
      </p:sp>
      <p:sp>
        <p:nvSpPr>
          <p:cNvPr id="41" name="Oval 40"/>
          <p:cNvSpPr/>
          <p:nvPr/>
        </p:nvSpPr>
        <p:spPr>
          <a:xfrm>
            <a:off x="4184974" y="2924466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flipV="1">
            <a:off x="4328239" y="2523932"/>
            <a:ext cx="581508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/>
          </p:nvPr>
        </p:nvGraphicFramePr>
        <p:xfrm>
          <a:off x="4080751" y="3015779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8" name="Equation" r:id="rId15" imgW="444240" imgH="190440" progId="Equation.3">
                  <p:embed/>
                </p:oleObj>
              </mc:Choice>
              <mc:Fallback>
                <p:oleObj name="Equation" r:id="rId15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751" y="3015779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7048257" y="3452921"/>
          <a:ext cx="688648" cy="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49" name="Equation" r:id="rId17" imgW="469800" imgH="203040" progId="Equation.3">
                  <p:embed/>
                </p:oleObj>
              </mc:Choice>
              <mc:Fallback>
                <p:oleObj name="Equation" r:id="rId17" imgW="469800" imgH="2030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257" y="3452921"/>
                        <a:ext cx="688648" cy="367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7497959" y="1795812"/>
            <a:ext cx="0" cy="909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97959" y="2687998"/>
            <a:ext cx="612973" cy="660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282794" y="2843285"/>
            <a:ext cx="765463" cy="18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948159" y="295892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reeform 5"/>
          <p:cNvSpPr/>
          <p:nvPr/>
        </p:nvSpPr>
        <p:spPr>
          <a:xfrm>
            <a:off x="7091423" y="2660700"/>
            <a:ext cx="1533930" cy="551989"/>
          </a:xfrm>
          <a:custGeom>
            <a:avLst/>
            <a:gdLst>
              <a:gd name="connsiteX0" fmla="*/ 0 w 1533930"/>
              <a:gd name="connsiteY0" fmla="*/ 556952 h 806846"/>
              <a:gd name="connsiteX1" fmla="*/ 673331 w 1533930"/>
              <a:gd name="connsiteY1" fmla="*/ 806334 h 806846"/>
              <a:gd name="connsiteX2" fmla="*/ 1404851 w 1533930"/>
              <a:gd name="connsiteY2" fmla="*/ 498763 h 806846"/>
              <a:gd name="connsiteX3" fmla="*/ 1529542 w 1533930"/>
              <a:gd name="connsiteY3" fmla="*/ 0 h 8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930" h="806846">
                <a:moveTo>
                  <a:pt x="0" y="556952"/>
                </a:moveTo>
                <a:cubicBezTo>
                  <a:pt x="219594" y="686492"/>
                  <a:pt x="439189" y="816032"/>
                  <a:pt x="673331" y="806334"/>
                </a:cubicBezTo>
                <a:cubicBezTo>
                  <a:pt x="907473" y="796636"/>
                  <a:pt x="1262149" y="633152"/>
                  <a:pt x="1404851" y="498763"/>
                </a:cubicBezTo>
                <a:cubicBezTo>
                  <a:pt x="1547553" y="364374"/>
                  <a:pt x="1538547" y="182187"/>
                  <a:pt x="1529542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3194050" y="2257425"/>
          <a:ext cx="66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50" name="Equation" r:id="rId19" imgW="457200" imgH="228600" progId="Equation.3">
                  <p:embed/>
                </p:oleObj>
              </mc:Choice>
              <mc:Fallback>
                <p:oleObj name="Equation" r:id="rId19" imgW="457200" imgH="22860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2257425"/>
                        <a:ext cx="669925" cy="409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169704"/>
              </p:ext>
            </p:extLst>
          </p:nvPr>
        </p:nvGraphicFramePr>
        <p:xfrm>
          <a:off x="3159125" y="2917825"/>
          <a:ext cx="7810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51" name="Equation" r:id="rId21" imgW="533160" imgH="203040" progId="Equation.3">
                  <p:embed/>
                </p:oleObj>
              </mc:Choice>
              <mc:Fallback>
                <p:oleObj name="Equation" r:id="rId21" imgW="53316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2917825"/>
                        <a:ext cx="7810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500137"/>
              </p:ext>
            </p:extLst>
          </p:nvPr>
        </p:nvGraphicFramePr>
        <p:xfrm>
          <a:off x="3863165" y="1776356"/>
          <a:ext cx="9509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52" name="Equation" r:id="rId23" imgW="647640" imgH="215640" progId="Equation.3">
                  <p:embed/>
                </p:oleObj>
              </mc:Choice>
              <mc:Fallback>
                <p:oleObj name="Equation" r:id="rId23" imgW="647640" imgH="2156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165" y="1776356"/>
                        <a:ext cx="950913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53" name="Equation" r:id="rId25" imgW="495000" imgH="215640" progId="Equation.3">
                  <p:embed/>
                </p:oleObj>
              </mc:Choice>
              <mc:Fallback>
                <p:oleObj name="Equation" r:id="rId25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06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07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373483"/>
              </p:ext>
            </p:extLst>
          </p:nvPr>
        </p:nvGraphicFramePr>
        <p:xfrm>
          <a:off x="7730550" y="229452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08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0550" y="229452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09" name="Equation" r:id="rId9" imgW="495000" imgH="215640" progId="Equation.3">
                  <p:embed/>
                </p:oleObj>
              </mc:Choice>
              <mc:Fallback>
                <p:oleObj name="Equation" r:id="rId9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440867"/>
              </p:ext>
            </p:extLst>
          </p:nvPr>
        </p:nvGraphicFramePr>
        <p:xfrm>
          <a:off x="3209967" y="2294521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10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67" y="2294521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16454"/>
              </p:ext>
            </p:extLst>
          </p:nvPr>
        </p:nvGraphicFramePr>
        <p:xfrm>
          <a:off x="3178175" y="2914650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11" name="Equation" r:id="rId13" imgW="203040" imgH="203040" progId="Equation.3">
                  <p:embed/>
                </p:oleObj>
              </mc:Choice>
              <mc:Fallback>
                <p:oleObj name="Equation" r:id="rId13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2914650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12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3383892" y="2554587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3432217" y="2488817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3493204" y="2738581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376654"/>
              </p:ext>
            </p:extLst>
          </p:nvPr>
        </p:nvGraphicFramePr>
        <p:xfrm>
          <a:off x="4375150" y="2592678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13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592678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 rot="5400000">
            <a:off x="6516349" y="2597005"/>
            <a:ext cx="1161063" cy="367986"/>
          </a:xfrm>
          <a:prstGeom prst="rect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4148417" y="2738581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2" idx="0"/>
          </p:cNvCxnSpPr>
          <p:nvPr/>
        </p:nvCxnSpPr>
        <p:spPr>
          <a:xfrm>
            <a:off x="4583107" y="2738580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80648" y="2735991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307982" y="2722655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835779"/>
              </p:ext>
            </p:extLst>
          </p:nvPr>
        </p:nvGraphicFramePr>
        <p:xfrm>
          <a:off x="8224838" y="3341688"/>
          <a:ext cx="223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14" name="Equation" r:id="rId19" imgW="152280" imgH="177480" progId="Equation.3">
                  <p:embed/>
                </p:oleObj>
              </mc:Choice>
              <mc:Fallback>
                <p:oleObj name="Equation" r:id="rId19" imgW="152280" imgH="17748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4838" y="3341688"/>
                        <a:ext cx="223837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25" y="149846"/>
            <a:ext cx="7772400" cy="789492"/>
          </a:xfrm>
        </p:spPr>
        <p:txBody>
          <a:bodyPr/>
          <a:lstStyle/>
          <a:p>
            <a:pPr algn="l"/>
            <a:r>
              <a:rPr lang="en-CA" sz="3200" dirty="0" err="1" smtClean="0"/>
              <a:t>Autre</a:t>
            </a:r>
            <a:r>
              <a:rPr lang="en-CA" sz="3200" dirty="0" smtClean="0"/>
              <a:t> </a:t>
            </a:r>
            <a:r>
              <a:rPr lang="fr-CA" sz="3200" dirty="0" smtClean="0"/>
              <a:t>façon de voir les choses…</a:t>
            </a:r>
            <a:endParaRPr lang="en-CA" sz="32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18124"/>
              </p:ext>
            </p:extLst>
          </p:nvPr>
        </p:nvGraphicFramePr>
        <p:xfrm>
          <a:off x="778624" y="1382253"/>
          <a:ext cx="7500851" cy="420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8" r:id="rId3" imgW="9549000" imgH="5358600" progId="">
                  <p:embed/>
                </p:oleObj>
              </mc:Choice>
              <mc:Fallback>
                <p:oleObj r:id="rId3" imgW="9549000" imgH="53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624" y="1382253"/>
                        <a:ext cx="7500851" cy="420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44483" y="6262349"/>
            <a:ext cx="747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https://ijdykeman.github.io/ml/2016/12/21/cvae.html</a:t>
            </a:r>
          </a:p>
        </p:txBody>
      </p:sp>
    </p:spTree>
    <p:extLst>
      <p:ext uri="{BB962C8B-B14F-4D97-AF65-F5344CB8AC3E}">
        <p14:creationId xmlns:p14="http://schemas.microsoft.com/office/powerpoint/2010/main" val="233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25" y="149846"/>
            <a:ext cx="7772400" cy="789492"/>
          </a:xfrm>
        </p:spPr>
        <p:txBody>
          <a:bodyPr/>
          <a:lstStyle/>
          <a:p>
            <a:pPr algn="l"/>
            <a:r>
              <a:rPr lang="en-CA" sz="3200" dirty="0" err="1" smtClean="0"/>
              <a:t>Autre</a:t>
            </a:r>
            <a:r>
              <a:rPr lang="en-CA" sz="3200" dirty="0" smtClean="0"/>
              <a:t> </a:t>
            </a:r>
            <a:r>
              <a:rPr lang="fr-CA" sz="3200" dirty="0" smtClean="0"/>
              <a:t>façon de voir les choses…</a:t>
            </a:r>
            <a:endParaRPr lang="en-CA" sz="3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602649"/>
              </p:ext>
            </p:extLst>
          </p:nvPr>
        </p:nvGraphicFramePr>
        <p:xfrm>
          <a:off x="1960193" y="1414702"/>
          <a:ext cx="5050208" cy="4520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30" r:id="rId3" imgW="6780600" imgH="6069600" progId="">
                  <p:embed/>
                </p:oleObj>
              </mc:Choice>
              <mc:Fallback>
                <p:oleObj r:id="rId3" imgW="6780600" imgH="60696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193" y="1414702"/>
                        <a:ext cx="5050208" cy="4520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44483" y="6262349"/>
            <a:ext cx="747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https://ijdykeman.github.io/ml/2016/12/21/cvae.html</a:t>
            </a:r>
          </a:p>
        </p:txBody>
      </p:sp>
    </p:spTree>
    <p:extLst>
      <p:ext uri="{BB962C8B-B14F-4D97-AF65-F5344CB8AC3E}">
        <p14:creationId xmlns:p14="http://schemas.microsoft.com/office/powerpoint/2010/main" val="35806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698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699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730550" y="229452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0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0550" y="229452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1" name="Equation" r:id="rId9" imgW="495000" imgH="215640" progId="Equation.3">
                  <p:embed/>
                </p:oleObj>
              </mc:Choice>
              <mc:Fallback>
                <p:oleObj name="Equation" r:id="rId9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>
                <a:solidFill>
                  <a:srgbClr val="FF0000"/>
                </a:solidFill>
              </a:rPr>
              <a:t>Remarque </a:t>
            </a:r>
            <a:r>
              <a:rPr lang="fr-CA" b="1" dirty="0" smtClean="0">
                <a:solidFill>
                  <a:srgbClr val="FF0000"/>
                </a:solidFill>
              </a:rPr>
              <a:t>5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3209967" y="2294521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2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67" y="2294521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3178175" y="2914650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3" name="Equation" r:id="rId13" imgW="203040" imgH="203040" progId="Equation.3">
                  <p:embed/>
                </p:oleObj>
              </mc:Choice>
              <mc:Fallback>
                <p:oleObj name="Equation" r:id="rId13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2914650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4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3383892" y="2554587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3432217" y="2488817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3493204" y="2738581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/>
          </p:nvPr>
        </p:nvGraphicFramePr>
        <p:xfrm>
          <a:off x="4375150" y="2592678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5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592678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 rot="5400000">
            <a:off x="6516349" y="2597005"/>
            <a:ext cx="1161063" cy="367986"/>
          </a:xfrm>
          <a:prstGeom prst="rect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4148417" y="2738581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2" idx="0"/>
          </p:cNvCxnSpPr>
          <p:nvPr/>
        </p:nvCxnSpPr>
        <p:spPr>
          <a:xfrm>
            <a:off x="4583107" y="2738580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80648" y="2735991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307982" y="2722655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316850"/>
              </p:ext>
            </p:extLst>
          </p:nvPr>
        </p:nvGraphicFramePr>
        <p:xfrm>
          <a:off x="2802404" y="4994467"/>
          <a:ext cx="2501115" cy="629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6" name="Equation" r:id="rId19" imgW="965160" imgH="215640" progId="Equation.3">
                  <p:embed/>
                </p:oleObj>
              </mc:Choice>
              <mc:Fallback>
                <p:oleObj name="Equation" r:id="rId19" imgW="965160" imgH="21564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404" y="4994467"/>
                        <a:ext cx="2501115" cy="6290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56428" y="4114928"/>
            <a:ext cx="907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Distribution </a:t>
            </a:r>
            <a:r>
              <a:rPr lang="fr-CA" i="1" dirty="0" smtClean="0"/>
              <a:t>a priori </a:t>
            </a:r>
            <a:r>
              <a:rPr lang="fr-CA" dirty="0" smtClean="0"/>
              <a:t>de    : gaussienne centrée à 0 et de variance 1</a:t>
            </a:r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41145"/>
              </p:ext>
            </p:extLst>
          </p:nvPr>
        </p:nvGraphicFramePr>
        <p:xfrm>
          <a:off x="3285254" y="4099204"/>
          <a:ext cx="265183" cy="4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7" name="Equation" r:id="rId21" imgW="126720" imgH="164880" progId="Equation.3">
                  <p:embed/>
                </p:oleObj>
              </mc:Choice>
              <mc:Fallback>
                <p:oleObj name="Equation" r:id="rId21" imgW="126720" imgH="164880" progId="Equation.3">
                  <p:embed/>
                  <p:pic>
                    <p:nvPicPr>
                      <p:cNvPr id="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5254" y="4099204"/>
                        <a:ext cx="265183" cy="418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11581"/>
              </p:ext>
            </p:extLst>
          </p:nvPr>
        </p:nvGraphicFramePr>
        <p:xfrm>
          <a:off x="8224838" y="3341688"/>
          <a:ext cx="223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08" name="Equation" r:id="rId23" imgW="152280" imgH="177480" progId="Equation.3">
                  <p:embed/>
                </p:oleObj>
              </mc:Choice>
              <mc:Fallback>
                <p:oleObj name="Equation" r:id="rId23" imgW="152280" imgH="177480" progId="Equation.3">
                  <p:embed/>
                  <p:pic>
                    <p:nvPicPr>
                      <p:cNvPr id="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4838" y="3341688"/>
                        <a:ext cx="223837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3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25" y="149846"/>
            <a:ext cx="7772400" cy="789492"/>
          </a:xfrm>
        </p:spPr>
        <p:txBody>
          <a:bodyPr/>
          <a:lstStyle/>
          <a:p>
            <a:pPr algn="l"/>
            <a:r>
              <a:rPr lang="en-CA" sz="3200" dirty="0" err="1" smtClean="0"/>
              <a:t>Autre</a:t>
            </a:r>
            <a:r>
              <a:rPr lang="en-CA" sz="3200" dirty="0" smtClean="0"/>
              <a:t> </a:t>
            </a:r>
            <a:r>
              <a:rPr lang="fr-CA" sz="3200" dirty="0" smtClean="0"/>
              <a:t>façon de voir les choses…</a:t>
            </a:r>
            <a:endParaRPr lang="en-CA" sz="3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84937"/>
              </p:ext>
            </p:extLst>
          </p:nvPr>
        </p:nvGraphicFramePr>
        <p:xfrm>
          <a:off x="981075" y="2286836"/>
          <a:ext cx="718185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78" r:id="rId3" imgW="9472680" imgH="3504600" progId="">
                  <p:embed/>
                </p:oleObj>
              </mc:Choice>
              <mc:Fallback>
                <p:oleObj r:id="rId3" imgW="9472680" imgH="35046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1075" y="2286836"/>
                        <a:ext cx="7181850" cy="265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65596"/>
              </p:ext>
            </p:extLst>
          </p:nvPr>
        </p:nvGraphicFramePr>
        <p:xfrm>
          <a:off x="6836987" y="4944311"/>
          <a:ext cx="14144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79" name="Equation" r:id="rId5" imgW="545760" imgH="215640" progId="Equation.3">
                  <p:embed/>
                </p:oleObj>
              </mc:Choice>
              <mc:Fallback>
                <p:oleObj name="Equation" r:id="rId5" imgW="545760" imgH="2156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987" y="4944311"/>
                        <a:ext cx="141446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44483" y="6262349"/>
            <a:ext cx="747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https://ijdykeman.github.io/ml/2016/12/21/cvae.html</a:t>
            </a:r>
          </a:p>
        </p:txBody>
      </p:sp>
    </p:spTree>
    <p:extLst>
      <p:ext uri="{BB962C8B-B14F-4D97-AF65-F5344CB8AC3E}">
        <p14:creationId xmlns:p14="http://schemas.microsoft.com/office/powerpoint/2010/main" val="16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952" y="190500"/>
            <a:ext cx="8254095" cy="1143000"/>
          </a:xfrm>
        </p:spPr>
        <p:txBody>
          <a:bodyPr/>
          <a:lstStyle/>
          <a:p>
            <a:r>
              <a:rPr lang="fr-CA" dirty="0">
                <a:latin typeface="+mn-lt"/>
              </a:rPr>
              <a:t>S</a:t>
            </a:r>
            <a:r>
              <a:rPr lang="fr-CA" dirty="0" smtClean="0">
                <a:latin typeface="+mn-lt"/>
              </a:rPr>
              <a:t>upervisé vs non supervisé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73355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b="1" dirty="0" smtClean="0"/>
              <a:t>Apprentissage supervisé </a:t>
            </a:r>
            <a:r>
              <a:rPr lang="fr-CA" sz="2400" dirty="0" smtClean="0"/>
              <a:t>: il y a une cible </a:t>
            </a:r>
          </a:p>
          <a:p>
            <a:endParaRPr lang="fr-CA" sz="2400" dirty="0"/>
          </a:p>
          <a:p>
            <a:endParaRPr lang="fr-CA" sz="2400" dirty="0" smtClean="0"/>
          </a:p>
          <a:p>
            <a:endParaRPr lang="fr-CA" sz="2400" dirty="0"/>
          </a:p>
          <a:p>
            <a:pPr marL="0" indent="0">
              <a:buNone/>
            </a:pPr>
            <a:endParaRPr lang="fr-CA" sz="2400" b="1" dirty="0" smtClean="0"/>
          </a:p>
          <a:p>
            <a:pPr marL="0" indent="0">
              <a:buNone/>
            </a:pPr>
            <a:r>
              <a:rPr lang="fr-CA" sz="2400" b="1" dirty="0" smtClean="0"/>
              <a:t>Apprentissage non-supervisé</a:t>
            </a:r>
            <a:r>
              <a:rPr lang="fr-CA" sz="2400" dirty="0" smtClean="0"/>
              <a:t> : la cible n’est pas fournie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71765-473C-477A-80AA-27123125B72F}" type="slidenum">
              <a:rPr lang="fr-CA" smtClean="0">
                <a:latin typeface="+mn-lt"/>
              </a:rPr>
              <a:pPr>
                <a:defRPr/>
              </a:pPr>
              <a:t>6</a:t>
            </a:fld>
            <a:endParaRPr lang="fr-CA">
              <a:latin typeface="+mn-lt"/>
            </a:endParaRPr>
          </a:p>
        </p:txBody>
      </p:sp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180342"/>
              </p:ext>
            </p:extLst>
          </p:nvPr>
        </p:nvGraphicFramePr>
        <p:xfrm>
          <a:off x="2002836" y="2384213"/>
          <a:ext cx="5138326" cy="60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0" name="Equation" r:id="rId3" imgW="1904760" imgH="228600" progId="Equation.3">
                  <p:embed/>
                </p:oleObj>
              </mc:Choice>
              <mc:Fallback>
                <p:oleObj name="Equation" r:id="rId3" imgW="1904760" imgH="228600" progId="Equation.3">
                  <p:embed/>
                  <p:pic>
                    <p:nvPicPr>
                      <p:cNvPr id="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836" y="2384213"/>
                        <a:ext cx="5138326" cy="6089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247483"/>
              </p:ext>
            </p:extLst>
          </p:nvPr>
        </p:nvGraphicFramePr>
        <p:xfrm>
          <a:off x="2742710" y="4549386"/>
          <a:ext cx="30845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1" name="Equation" r:id="rId5" imgW="1143000" imgH="228600" progId="Equation.3">
                  <p:embed/>
                </p:oleObj>
              </mc:Choice>
              <mc:Fallback>
                <p:oleObj name="Equation" r:id="rId5" imgW="1143000" imgH="228600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2710" y="4549386"/>
                        <a:ext cx="3084512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7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28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29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730550" y="229452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0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0550" y="229452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1" name="Equation" r:id="rId9" imgW="495000" imgH="215640" progId="Equation.3">
                  <p:embed/>
                </p:oleObj>
              </mc:Choice>
              <mc:Fallback>
                <p:oleObj name="Equation" r:id="rId9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3209967" y="2294521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2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67" y="2294521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3178175" y="2914650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3" name="Equation" r:id="rId13" imgW="203040" imgH="203040" progId="Equation.3">
                  <p:embed/>
                </p:oleObj>
              </mc:Choice>
              <mc:Fallback>
                <p:oleObj name="Equation" r:id="rId13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2914650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4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3383892" y="2554587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3432217" y="2488817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3493204" y="2738581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/>
          </p:nvPr>
        </p:nvGraphicFramePr>
        <p:xfrm>
          <a:off x="4375150" y="2592678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5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592678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 rot="5400000">
            <a:off x="6516349" y="2597005"/>
            <a:ext cx="1161063" cy="367986"/>
          </a:xfrm>
          <a:prstGeom prst="rect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4148417" y="2738581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2" idx="0"/>
          </p:cNvCxnSpPr>
          <p:nvPr/>
        </p:nvCxnSpPr>
        <p:spPr>
          <a:xfrm>
            <a:off x="4583107" y="2738580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80648" y="2735991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307982" y="2722655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017959"/>
              </p:ext>
            </p:extLst>
          </p:nvPr>
        </p:nvGraphicFramePr>
        <p:xfrm>
          <a:off x="754062" y="5011669"/>
          <a:ext cx="804080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6" name="Equation" r:id="rId19" imgW="2793960" imgH="215640" progId="Equation.3">
                  <p:embed/>
                </p:oleObj>
              </mc:Choice>
              <mc:Fallback>
                <p:oleObj name="Equation" r:id="rId19" imgW="2793960" imgH="2156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2" y="5011669"/>
                        <a:ext cx="8040803" cy="62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56428" y="4114928"/>
            <a:ext cx="907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smtClean="0"/>
              <a:t>ELBO </a:t>
            </a:r>
            <a:r>
              <a:rPr lang="fr-CA" i="1" dirty="0" err="1"/>
              <a:t>l</a:t>
            </a:r>
            <a:r>
              <a:rPr lang="fr-CA" i="1" dirty="0" err="1" smtClean="0"/>
              <a:t>oss</a:t>
            </a:r>
            <a:r>
              <a:rPr lang="fr-CA" i="1" dirty="0" smtClean="0"/>
              <a:t> : </a:t>
            </a:r>
            <a:r>
              <a:rPr lang="fr-CA" i="1" dirty="0" err="1" smtClean="0"/>
              <a:t>Evidence</a:t>
            </a:r>
            <a:r>
              <a:rPr lang="fr-CA" i="1" dirty="0" smtClean="0"/>
              <a:t> </a:t>
            </a:r>
            <a:r>
              <a:rPr lang="fr-CA" i="1" dirty="0" err="1" smtClean="0"/>
              <a:t>Lower</a:t>
            </a:r>
            <a:r>
              <a:rPr lang="fr-CA" i="1" dirty="0" smtClean="0"/>
              <a:t> </a:t>
            </a:r>
            <a:r>
              <a:rPr lang="fr-CA" i="1" dirty="0" err="1" smtClean="0"/>
              <a:t>Bound</a:t>
            </a:r>
            <a:r>
              <a:rPr lang="fr-CA" i="1" dirty="0" smtClean="0"/>
              <a:t> 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/>
          </p:nvPr>
        </p:nvGraphicFramePr>
        <p:xfrm>
          <a:off x="8224838" y="3341688"/>
          <a:ext cx="223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37" name="Equation" r:id="rId21" imgW="152280" imgH="177480" progId="Equation.3">
                  <p:embed/>
                </p:oleObj>
              </mc:Choice>
              <mc:Fallback>
                <p:oleObj name="Equation" r:id="rId21" imgW="152280" imgH="17748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4838" y="3341688"/>
                        <a:ext cx="223837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Brace 4"/>
          <p:cNvSpPr/>
          <p:nvPr/>
        </p:nvSpPr>
        <p:spPr>
          <a:xfrm rot="5400000">
            <a:off x="4006786" y="3647563"/>
            <a:ext cx="333781" cy="4230129"/>
          </a:xfrm>
          <a:prstGeom prst="rightBrace">
            <a:avLst>
              <a:gd name="adj1" fmla="val 19444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ight Brace 28"/>
          <p:cNvSpPr/>
          <p:nvPr/>
        </p:nvSpPr>
        <p:spPr>
          <a:xfrm rot="5400000">
            <a:off x="7426400" y="4833611"/>
            <a:ext cx="333781" cy="1858034"/>
          </a:xfrm>
          <a:prstGeom prst="rightBrace">
            <a:avLst>
              <a:gd name="adj1" fmla="val 19444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112716" y="5976147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Perte encodeur</a:t>
            </a:r>
            <a:endParaRPr lang="en-CA" dirty="0"/>
          </a:p>
        </p:txBody>
      </p:sp>
      <p:sp>
        <p:nvSpPr>
          <p:cNvPr id="33" name="Rectangle 32"/>
          <p:cNvSpPr/>
          <p:nvPr/>
        </p:nvSpPr>
        <p:spPr>
          <a:xfrm>
            <a:off x="6583237" y="5929518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Perte décodeur</a:t>
            </a:r>
            <a:endParaRPr lang="en-CA" dirty="0"/>
          </a:p>
        </p:txBody>
      </p:sp>
      <p:sp>
        <p:nvSpPr>
          <p:cNvPr id="9" name="32-Point Star 8"/>
          <p:cNvSpPr/>
          <p:nvPr/>
        </p:nvSpPr>
        <p:spPr>
          <a:xfrm>
            <a:off x="6892923" y="-55360"/>
            <a:ext cx="2342517" cy="1966628"/>
          </a:xfrm>
          <a:prstGeom prst="star32">
            <a:avLst>
              <a:gd name="adj" fmla="val 43178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bg2">
                    <a:lumMod val="50000"/>
                  </a:schemeClr>
                </a:solidFill>
              </a:rPr>
              <a:t>Preuve au tableau</a:t>
            </a:r>
          </a:p>
          <a:p>
            <a:pPr algn="ctr"/>
            <a:r>
              <a:rPr lang="fr-CA" sz="1800" dirty="0" smtClean="0">
                <a:solidFill>
                  <a:schemeClr val="bg2">
                    <a:lumMod val="50000"/>
                  </a:schemeClr>
                </a:solidFill>
              </a:rPr>
              <a:t>(si le temps le permet)</a:t>
            </a:r>
            <a:endParaRPr lang="en-CA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20308" y="309477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4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08" y="309477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rapezoid 20"/>
          <p:cNvSpPr/>
          <p:nvPr/>
        </p:nvSpPr>
        <p:spPr>
          <a:xfrm rot="5400000">
            <a:off x="779870" y="1862364"/>
            <a:ext cx="2347054" cy="1676514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rapezoid 21"/>
          <p:cNvSpPr/>
          <p:nvPr/>
        </p:nvSpPr>
        <p:spPr>
          <a:xfrm rot="5400000" flipV="1">
            <a:off x="4567824" y="1897074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10279" y="211902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5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279" y="211902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730550" y="2294521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6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0550" y="2294521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/>
          </p:nvPr>
        </p:nvGraphicFramePr>
        <p:xfrm>
          <a:off x="1266829" y="2351958"/>
          <a:ext cx="1310008" cy="699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7" name="Equation" r:id="rId9" imgW="495000" imgH="215640" progId="Equation.3">
                  <p:embed/>
                </p:oleObj>
              </mc:Choice>
              <mc:Fallback>
                <p:oleObj name="Equation" r:id="rId9" imgW="49500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9" y="2351958"/>
                        <a:ext cx="1310008" cy="699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107570" y="29060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358" y="248881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73062" y="309578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3209967" y="2294521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8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67" y="2294521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3178175" y="2914650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59" name="Equation" r:id="rId13" imgW="203040" imgH="203040" progId="Equation.3">
                  <p:embed/>
                </p:oleObj>
              </mc:Choice>
              <mc:Fallback>
                <p:oleObj name="Equation" r:id="rId13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2914650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/>
          </p:nvPr>
        </p:nvGraphicFramePr>
        <p:xfrm>
          <a:off x="5079353" y="239988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60" name="Equation" r:id="rId15" imgW="495000" imgH="215640" progId="Equation.3">
                  <p:embed/>
                </p:oleObj>
              </mc:Choice>
              <mc:Fallback>
                <p:oleObj name="Equation" r:id="rId15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53" y="239988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3383892" y="2554587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3432217" y="2488817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3493204" y="2738581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/>
          </p:nvPr>
        </p:nvGraphicFramePr>
        <p:xfrm>
          <a:off x="4375150" y="2592678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61" name="Equation" r:id="rId17" imgW="126720" imgH="164880" progId="Equation.3">
                  <p:embed/>
                </p:oleObj>
              </mc:Choice>
              <mc:Fallback>
                <p:oleObj name="Equation" r:id="rId17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592678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 rot="5400000">
            <a:off x="6516349" y="2597005"/>
            <a:ext cx="1161063" cy="367986"/>
          </a:xfrm>
          <a:prstGeom prst="rect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4148417" y="2738581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2" idx="0"/>
          </p:cNvCxnSpPr>
          <p:nvPr/>
        </p:nvCxnSpPr>
        <p:spPr>
          <a:xfrm>
            <a:off x="4583107" y="2738580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80648" y="2735991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307982" y="2722655"/>
            <a:ext cx="3122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919866"/>
              </p:ext>
            </p:extLst>
          </p:nvPr>
        </p:nvGraphicFramePr>
        <p:xfrm>
          <a:off x="-13355" y="4637770"/>
          <a:ext cx="85502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62" name="Equation" r:id="rId19" imgW="2971800" imgH="431640" progId="Equation.3">
                  <p:embed/>
                </p:oleObj>
              </mc:Choice>
              <mc:Fallback>
                <p:oleObj name="Equation" r:id="rId19" imgW="2971800" imgH="4316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3355" y="4637770"/>
                        <a:ext cx="8550275" cy="12573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56428" y="4114928"/>
            <a:ext cx="907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smtClean="0"/>
              <a:t>ELBO </a:t>
            </a:r>
            <a:r>
              <a:rPr lang="fr-CA" i="1" dirty="0" err="1"/>
              <a:t>l</a:t>
            </a:r>
            <a:r>
              <a:rPr lang="fr-CA" i="1" dirty="0" err="1" smtClean="0"/>
              <a:t>oss</a:t>
            </a:r>
            <a:r>
              <a:rPr lang="fr-CA" i="1" dirty="0" smtClean="0"/>
              <a:t> : </a:t>
            </a:r>
            <a:r>
              <a:rPr lang="fr-CA" i="1" dirty="0" err="1" smtClean="0"/>
              <a:t>Evidence</a:t>
            </a:r>
            <a:r>
              <a:rPr lang="fr-CA" i="1" dirty="0" smtClean="0"/>
              <a:t> </a:t>
            </a:r>
            <a:r>
              <a:rPr lang="fr-CA" i="1" dirty="0" err="1" smtClean="0"/>
              <a:t>Lower</a:t>
            </a:r>
            <a:r>
              <a:rPr lang="fr-CA" i="1" dirty="0" smtClean="0"/>
              <a:t> </a:t>
            </a:r>
            <a:r>
              <a:rPr lang="fr-CA" i="1" dirty="0" err="1" smtClean="0"/>
              <a:t>Bound</a:t>
            </a:r>
            <a:r>
              <a:rPr lang="fr-CA" i="1" dirty="0" smtClean="0"/>
              <a:t> 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/>
          </p:nvPr>
        </p:nvGraphicFramePr>
        <p:xfrm>
          <a:off x="8224838" y="3341688"/>
          <a:ext cx="223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63" name="Equation" r:id="rId21" imgW="152280" imgH="177480" progId="Equation.3">
                  <p:embed/>
                </p:oleObj>
              </mc:Choice>
              <mc:Fallback>
                <p:oleObj name="Equation" r:id="rId21" imgW="152280" imgH="17748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4838" y="3341688"/>
                        <a:ext cx="223837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Brace 4"/>
          <p:cNvSpPr/>
          <p:nvPr/>
        </p:nvSpPr>
        <p:spPr>
          <a:xfrm rot="5400000">
            <a:off x="3918814" y="3979548"/>
            <a:ext cx="333781" cy="3566161"/>
          </a:xfrm>
          <a:prstGeom prst="rightBrace">
            <a:avLst>
              <a:gd name="adj1" fmla="val 19444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ight Brace 28"/>
          <p:cNvSpPr/>
          <p:nvPr/>
        </p:nvSpPr>
        <p:spPr>
          <a:xfrm rot="5400000">
            <a:off x="7426400" y="4833611"/>
            <a:ext cx="333781" cy="1858034"/>
          </a:xfrm>
          <a:prstGeom prst="rightBrace">
            <a:avLst>
              <a:gd name="adj1" fmla="val 19444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112716" y="5976147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Perte encodeur</a:t>
            </a:r>
            <a:endParaRPr lang="en-CA" dirty="0"/>
          </a:p>
        </p:txBody>
      </p:sp>
      <p:sp>
        <p:nvSpPr>
          <p:cNvPr id="33" name="Rectangle 32"/>
          <p:cNvSpPr/>
          <p:nvPr/>
        </p:nvSpPr>
        <p:spPr>
          <a:xfrm>
            <a:off x="6583237" y="5929518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Perte décodeur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148550" y="877686"/>
            <a:ext cx="7930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 smtClean="0"/>
              <a:t>D.Kingma</a:t>
            </a:r>
            <a:r>
              <a:rPr lang="en-CA" sz="1600" dirty="0" smtClean="0"/>
              <a:t>, </a:t>
            </a:r>
            <a:r>
              <a:rPr lang="en-CA" sz="1600" dirty="0" err="1" smtClean="0"/>
              <a:t>M.Welling</a:t>
            </a:r>
            <a:r>
              <a:rPr lang="en-CA" sz="1600" dirty="0" smtClean="0"/>
              <a:t>, </a:t>
            </a:r>
            <a:r>
              <a:rPr lang="en-CA" sz="1600" b="1" dirty="0" smtClean="0"/>
              <a:t>Auto-Encoding </a:t>
            </a:r>
            <a:r>
              <a:rPr lang="en-CA" sz="1600" b="1" dirty="0" err="1"/>
              <a:t>Variational</a:t>
            </a:r>
            <a:r>
              <a:rPr lang="en-CA" sz="1600" b="1" dirty="0"/>
              <a:t> </a:t>
            </a:r>
            <a:r>
              <a:rPr lang="en-CA" sz="1600" b="1" dirty="0" smtClean="0"/>
              <a:t>Bayes,</a:t>
            </a:r>
            <a:r>
              <a:rPr lang="en-CA" sz="1600" dirty="0"/>
              <a:t> </a:t>
            </a:r>
            <a:r>
              <a:rPr lang="en-CA" sz="1600" dirty="0" smtClean="0"/>
              <a:t>arXiv:1312.6114v10 (</a:t>
            </a:r>
            <a:r>
              <a:rPr lang="en-CA" sz="1600" b="1" i="1" u="sng" dirty="0" smtClean="0">
                <a:solidFill>
                  <a:srgbClr val="FF0000"/>
                </a:solidFill>
              </a:rPr>
              <a:t>Annexe B</a:t>
            </a:r>
            <a:r>
              <a:rPr lang="en-CA" sz="1600" dirty="0" smtClean="0"/>
              <a:t>) 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22626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847696" y="25006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>
                <a:solidFill>
                  <a:srgbClr val="FF0000"/>
                </a:solidFill>
              </a:rPr>
              <a:t>Remarque </a:t>
            </a:r>
            <a:r>
              <a:rPr lang="fr-CA" b="1" dirty="0" smtClean="0">
                <a:solidFill>
                  <a:srgbClr val="FF0000"/>
                </a:solidFill>
              </a:rPr>
              <a:t>6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81637" y="210643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72341" y="2713399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899414"/>
              </p:ext>
            </p:extLst>
          </p:nvPr>
        </p:nvGraphicFramePr>
        <p:xfrm>
          <a:off x="1909246" y="1912137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0" name="Equation" r:id="rId3" imgW="152280" imgH="203040" progId="Equation.3">
                  <p:embed/>
                </p:oleObj>
              </mc:Choice>
              <mc:Fallback>
                <p:oleObj name="Equation" r:id="rId3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246" y="1912137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545883"/>
              </p:ext>
            </p:extLst>
          </p:nvPr>
        </p:nvGraphicFramePr>
        <p:xfrm>
          <a:off x="1877454" y="2532266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1" name="Equation" r:id="rId5" imgW="203040" imgH="203040" progId="Equation.3">
                  <p:embed/>
                </p:oleObj>
              </mc:Choice>
              <mc:Fallback>
                <p:oleObj name="Equation" r:id="rId5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454" y="2532266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2083171" y="2172203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2131496" y="2106433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2192483" y="2356197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434188"/>
              </p:ext>
            </p:extLst>
          </p:nvPr>
        </p:nvGraphicFramePr>
        <p:xfrm>
          <a:off x="3074429" y="2210294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2"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429" y="2210294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2847696" y="2356197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82386" y="2356196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ultiply 4"/>
          <p:cNvSpPr/>
          <p:nvPr/>
        </p:nvSpPr>
        <p:spPr>
          <a:xfrm>
            <a:off x="2512997" y="1681640"/>
            <a:ext cx="769390" cy="800048"/>
          </a:xfrm>
          <a:prstGeom prst="mathMultiply">
            <a:avLst>
              <a:gd name="adj1" fmla="val 1720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2994314" y="2081664"/>
            <a:ext cx="922712" cy="16625"/>
          </a:xfrm>
          <a:custGeom>
            <a:avLst/>
            <a:gdLst>
              <a:gd name="connsiteX0" fmla="*/ 922712 w 922712"/>
              <a:gd name="connsiteY0" fmla="*/ 16625 h 16625"/>
              <a:gd name="connsiteX1" fmla="*/ 0 w 922712"/>
              <a:gd name="connsiteY1" fmla="*/ 0 h 16625"/>
              <a:gd name="connsiteX2" fmla="*/ 0 w 922712"/>
              <a:gd name="connsiteY2" fmla="*/ 0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712" h="16625">
                <a:moveTo>
                  <a:pt x="922712" y="16625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4414058" y="1940697"/>
            <a:ext cx="3639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Pas de rétro-propagation à travers</a:t>
            </a:r>
          </a:p>
          <a:p>
            <a:r>
              <a:rPr lang="fr-CA" sz="2000" dirty="0"/>
              <a:t>u</a:t>
            </a:r>
            <a:r>
              <a:rPr lang="fr-CA" sz="2000" dirty="0" smtClean="0"/>
              <a:t>n processus d’</a:t>
            </a:r>
            <a:r>
              <a:rPr lang="fr-CA" sz="2000" dirty="0" err="1" smtClean="0"/>
              <a:t>échantionnage</a:t>
            </a:r>
            <a:endParaRPr lang="en-CA" sz="2000" dirty="0"/>
          </a:p>
        </p:txBody>
      </p:sp>
      <p:graphicFrame>
        <p:nvGraphicFramePr>
          <p:cNvPr id="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368563"/>
              </p:ext>
            </p:extLst>
          </p:nvPr>
        </p:nvGraphicFramePr>
        <p:xfrm>
          <a:off x="4959350" y="2592388"/>
          <a:ext cx="16684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3" name="Equation" r:id="rId9" imgW="888840" imgH="215640" progId="Equation.3">
                  <p:embed/>
                </p:oleObj>
              </mc:Choice>
              <mc:Fallback>
                <p:oleObj name="Equation" r:id="rId9" imgW="888840" imgH="215640" progId="Equation.3">
                  <p:embed/>
                  <p:pic>
                    <p:nvPicPr>
                      <p:cNvPr id="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350" y="2592388"/>
                        <a:ext cx="1668463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31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847696" y="25006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/>
              <a:t>Autoencodeur variationnel</a:t>
            </a:r>
          </a:p>
          <a:p>
            <a:pPr algn="ctr"/>
            <a:r>
              <a:rPr lang="fr-CA" b="1" dirty="0">
                <a:solidFill>
                  <a:srgbClr val="FF0000"/>
                </a:solidFill>
              </a:rPr>
              <a:t>Remarque </a:t>
            </a:r>
            <a:r>
              <a:rPr lang="fr-CA" b="1" dirty="0" smtClean="0">
                <a:solidFill>
                  <a:srgbClr val="FF0000"/>
                </a:solidFill>
              </a:rPr>
              <a:t>6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81637" y="2106433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72341" y="2713399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6"/>
          <p:cNvGraphicFramePr>
            <a:graphicFrameLocks noChangeAspect="1"/>
          </p:cNvGraphicFramePr>
          <p:nvPr>
            <p:extLst/>
          </p:nvPr>
        </p:nvGraphicFramePr>
        <p:xfrm>
          <a:off x="1909246" y="1912137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5" name="Equation" r:id="rId3" imgW="152280" imgH="203040" progId="Equation.3">
                  <p:embed/>
                </p:oleObj>
              </mc:Choice>
              <mc:Fallback>
                <p:oleObj name="Equation" r:id="rId3" imgW="152280" imgH="203040" progId="Equation.3">
                  <p:embed/>
                  <p:pic>
                    <p:nvPicPr>
                      <p:cNvPr id="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246" y="1912137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"/>
          <p:cNvGraphicFramePr>
            <a:graphicFrameLocks noChangeAspect="1"/>
          </p:cNvGraphicFramePr>
          <p:nvPr>
            <p:extLst/>
          </p:nvPr>
        </p:nvGraphicFramePr>
        <p:xfrm>
          <a:off x="1877454" y="2532266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6" name="Equation" r:id="rId5" imgW="203040" imgH="203040" progId="Equation.3">
                  <p:embed/>
                </p:oleObj>
              </mc:Choice>
              <mc:Fallback>
                <p:oleObj name="Equation" r:id="rId5" imgW="203040" imgH="203040" progId="Equation.3">
                  <p:embed/>
                  <p:pic>
                    <p:nvPicPr>
                      <p:cNvPr id="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454" y="2532266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 rot="5400000">
            <a:off x="2083171" y="2172203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cxnSp>
        <p:nvCxnSpPr>
          <p:cNvPr id="47" name="Straight Arrow Connector 46"/>
          <p:cNvCxnSpPr>
            <a:endCxn id="3" idx="2"/>
          </p:cNvCxnSpPr>
          <p:nvPr/>
        </p:nvCxnSpPr>
        <p:spPr>
          <a:xfrm>
            <a:off x="2131496" y="2106433"/>
            <a:ext cx="348214" cy="2497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" idx="2"/>
          </p:cNvCxnSpPr>
          <p:nvPr/>
        </p:nvCxnSpPr>
        <p:spPr>
          <a:xfrm flipV="1">
            <a:off x="2192483" y="2356197"/>
            <a:ext cx="287227" cy="3561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6"/>
          <p:cNvGraphicFramePr>
            <a:graphicFrameLocks noChangeAspect="1"/>
          </p:cNvGraphicFramePr>
          <p:nvPr>
            <p:extLst/>
          </p:nvPr>
        </p:nvGraphicFramePr>
        <p:xfrm>
          <a:off x="3074429" y="2210294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7"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429" y="2210294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>
            <a:stCxn id="3" idx="0"/>
            <a:endCxn id="49" idx="1"/>
          </p:cNvCxnSpPr>
          <p:nvPr/>
        </p:nvCxnSpPr>
        <p:spPr>
          <a:xfrm>
            <a:off x="2847696" y="2356197"/>
            <a:ext cx="226733" cy="25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82386" y="2356196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ultiply 4"/>
          <p:cNvSpPr/>
          <p:nvPr/>
        </p:nvSpPr>
        <p:spPr>
          <a:xfrm>
            <a:off x="2512997" y="1681640"/>
            <a:ext cx="769390" cy="800048"/>
          </a:xfrm>
          <a:prstGeom prst="mathMultiply">
            <a:avLst>
              <a:gd name="adj1" fmla="val 1720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2994314" y="2081664"/>
            <a:ext cx="922712" cy="16625"/>
          </a:xfrm>
          <a:custGeom>
            <a:avLst/>
            <a:gdLst>
              <a:gd name="connsiteX0" fmla="*/ 922712 w 922712"/>
              <a:gd name="connsiteY0" fmla="*/ 16625 h 16625"/>
              <a:gd name="connsiteX1" fmla="*/ 0 w 922712"/>
              <a:gd name="connsiteY1" fmla="*/ 0 h 16625"/>
              <a:gd name="connsiteX2" fmla="*/ 0 w 922712"/>
              <a:gd name="connsiteY2" fmla="*/ 0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712" h="16625">
                <a:moveTo>
                  <a:pt x="922712" y="16625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4414058" y="1940697"/>
            <a:ext cx="3639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smtClean="0"/>
              <a:t>Pas de rétro-propagation à travers</a:t>
            </a:r>
          </a:p>
          <a:p>
            <a:r>
              <a:rPr lang="fr-CA" sz="2000" dirty="0"/>
              <a:t>u</a:t>
            </a:r>
            <a:r>
              <a:rPr lang="fr-CA" sz="2000" dirty="0" smtClean="0"/>
              <a:t>n processus d’</a:t>
            </a:r>
            <a:r>
              <a:rPr lang="fr-CA" sz="2000" dirty="0" err="1" smtClean="0"/>
              <a:t>échantionnage</a:t>
            </a:r>
            <a:endParaRPr lang="en-CA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484411" y="4071008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1"/>
          </p:cNvCxnSpPr>
          <p:nvPr/>
        </p:nvCxnSpPr>
        <p:spPr>
          <a:xfrm>
            <a:off x="764772" y="4712931"/>
            <a:ext cx="47623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1912020" y="3876712"/>
          <a:ext cx="22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8" name="Equation" r:id="rId9" imgW="152280" imgH="203040" progId="Equation.3">
                  <p:embed/>
                </p:oleObj>
              </mc:Choice>
              <mc:Fallback>
                <p:oleObj name="Equation" r:id="rId9" imgW="152280" imgH="20304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020" y="3876712"/>
                        <a:ext cx="222250" cy="36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/>
          </p:nvPr>
        </p:nvGraphicFramePr>
        <p:xfrm>
          <a:off x="1241004" y="4530369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9" name="Equation" r:id="rId10" imgW="203040" imgH="203040" progId="Equation.3">
                  <p:embed/>
                </p:oleObj>
              </mc:Choice>
              <mc:Fallback>
                <p:oleObj name="Equation" r:id="rId10" imgW="203040" imgH="203040" progId="Equation.3">
                  <p:embed/>
                  <p:pic>
                    <p:nvPicPr>
                      <p:cNvPr id="3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004" y="4530369"/>
                        <a:ext cx="2984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2134270" y="4071008"/>
            <a:ext cx="348214" cy="25049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195257" y="4321506"/>
            <a:ext cx="287227" cy="35546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6"/>
          <p:cNvGraphicFramePr>
            <a:graphicFrameLocks noChangeAspect="1"/>
          </p:cNvGraphicFramePr>
          <p:nvPr>
            <p:extLst/>
          </p:nvPr>
        </p:nvGraphicFramePr>
        <p:xfrm>
          <a:off x="3077203" y="4174869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0" name="Equation" r:id="rId11" imgW="126720" imgH="164880" progId="Equation.3">
                  <p:embed/>
                </p:oleObj>
              </mc:Choice>
              <mc:Fallback>
                <p:oleObj name="Equation" r:id="rId11" imgW="126720" imgH="16488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203" y="4174869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2850470" y="4321506"/>
            <a:ext cx="226733" cy="179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5160" y="4320771"/>
            <a:ext cx="312275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6832" y="3905272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i="1" dirty="0" err="1"/>
              <a:t>Reparameterization</a:t>
            </a:r>
            <a:r>
              <a:rPr lang="fr-CA" sz="2000" i="1" dirty="0"/>
              <a:t> trick</a:t>
            </a:r>
          </a:p>
        </p:txBody>
      </p:sp>
      <p:graphicFrame>
        <p:nvGraphicFramePr>
          <p:cNvPr id="58" name="Object 6"/>
          <p:cNvGraphicFramePr>
            <a:graphicFrameLocks noChangeAspect="1"/>
          </p:cNvGraphicFramePr>
          <p:nvPr>
            <p:extLst/>
          </p:nvPr>
        </p:nvGraphicFramePr>
        <p:xfrm>
          <a:off x="1933773" y="5434474"/>
          <a:ext cx="1857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1" name="Equation" r:id="rId12" imgW="126720" imgH="139680" progId="Equation.3">
                  <p:embed/>
                </p:oleObj>
              </mc:Choice>
              <mc:Fallback>
                <p:oleObj name="Equation" r:id="rId12" imgW="126720" imgH="139680" progId="Equation.3">
                  <p:embed/>
                  <p:pic>
                    <p:nvPicPr>
                      <p:cNvPr id="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773" y="5434474"/>
                        <a:ext cx="185738" cy="250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8"/>
          <p:cNvSpPr/>
          <p:nvPr/>
        </p:nvSpPr>
        <p:spPr>
          <a:xfrm>
            <a:off x="2496371" y="4174869"/>
            <a:ext cx="334699" cy="3243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+</a:t>
            </a:r>
            <a:endParaRPr lang="en-CA" dirty="0"/>
          </a:p>
        </p:txBody>
      </p:sp>
      <p:sp>
        <p:nvSpPr>
          <p:cNvPr id="59" name="Oval 58"/>
          <p:cNvSpPr/>
          <p:nvPr/>
        </p:nvSpPr>
        <p:spPr>
          <a:xfrm>
            <a:off x="1889198" y="4541383"/>
            <a:ext cx="334699" cy="3243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*</a:t>
            </a:r>
            <a:endParaRPr lang="en-CA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746869" y="5375894"/>
            <a:ext cx="1030992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61" name="Object 6"/>
          <p:cNvGraphicFramePr>
            <a:graphicFrameLocks noChangeAspect="1"/>
          </p:cNvGraphicFramePr>
          <p:nvPr>
            <p:extLst/>
          </p:nvPr>
        </p:nvGraphicFramePr>
        <p:xfrm>
          <a:off x="5089525" y="4357688"/>
          <a:ext cx="14065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2" name="Equation" r:id="rId14" imgW="749160" imgH="228600" progId="Equation.3">
                  <p:embed/>
                </p:oleObj>
              </mc:Choice>
              <mc:Fallback>
                <p:oleObj name="Equation" r:id="rId14" imgW="749160" imgH="228600" progId="Equation.3">
                  <p:embed/>
                  <p:pic>
                    <p:nvPicPr>
                      <p:cNvPr id="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525" y="4357688"/>
                        <a:ext cx="1406525" cy="41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>
            <a:off x="1481637" y="5559887"/>
            <a:ext cx="41685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9" idx="4"/>
          </p:cNvCxnSpPr>
          <p:nvPr/>
        </p:nvCxnSpPr>
        <p:spPr>
          <a:xfrm flipV="1">
            <a:off x="2056547" y="4865750"/>
            <a:ext cx="1" cy="50683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3"/>
            <a:endCxn id="59" idx="2"/>
          </p:cNvCxnSpPr>
          <p:nvPr/>
        </p:nvCxnSpPr>
        <p:spPr>
          <a:xfrm flipV="1">
            <a:off x="1539454" y="4703567"/>
            <a:ext cx="349744" cy="936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1271847" y="3882044"/>
            <a:ext cx="2277688" cy="224443"/>
          </a:xfrm>
          <a:custGeom>
            <a:avLst/>
            <a:gdLst>
              <a:gd name="connsiteX0" fmla="*/ 2277688 w 2277688"/>
              <a:gd name="connsiteY0" fmla="*/ 224443 h 224443"/>
              <a:gd name="connsiteX1" fmla="*/ 1221971 w 2277688"/>
              <a:gd name="connsiteY1" fmla="*/ 224443 h 224443"/>
              <a:gd name="connsiteX2" fmla="*/ 914400 w 2277688"/>
              <a:gd name="connsiteY2" fmla="*/ 0 h 224443"/>
              <a:gd name="connsiteX3" fmla="*/ 0 w 2277688"/>
              <a:gd name="connsiteY3" fmla="*/ 16625 h 22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688" h="224443">
                <a:moveTo>
                  <a:pt x="2277688" y="224443"/>
                </a:moveTo>
                <a:lnTo>
                  <a:pt x="1221971" y="224443"/>
                </a:lnTo>
                <a:lnTo>
                  <a:pt x="914400" y="0"/>
                </a:lnTo>
                <a:lnTo>
                  <a:pt x="0" y="16625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Freeform 70"/>
          <p:cNvSpPr/>
          <p:nvPr/>
        </p:nvSpPr>
        <p:spPr>
          <a:xfrm>
            <a:off x="650908" y="4099732"/>
            <a:ext cx="1828801" cy="482138"/>
          </a:xfrm>
          <a:custGeom>
            <a:avLst/>
            <a:gdLst>
              <a:gd name="connsiteX0" fmla="*/ 2277688 w 2277688"/>
              <a:gd name="connsiteY0" fmla="*/ 224443 h 224443"/>
              <a:gd name="connsiteX1" fmla="*/ 1221971 w 2277688"/>
              <a:gd name="connsiteY1" fmla="*/ 224443 h 224443"/>
              <a:gd name="connsiteX2" fmla="*/ 914400 w 2277688"/>
              <a:gd name="connsiteY2" fmla="*/ 0 h 224443"/>
              <a:gd name="connsiteX3" fmla="*/ 0 w 2277688"/>
              <a:gd name="connsiteY3" fmla="*/ 16625 h 224443"/>
              <a:gd name="connsiteX0" fmla="*/ 2277688 w 2277688"/>
              <a:gd name="connsiteY0" fmla="*/ 224443 h 706581"/>
              <a:gd name="connsiteX1" fmla="*/ 1637607 w 2277688"/>
              <a:gd name="connsiteY1" fmla="*/ 706581 h 706581"/>
              <a:gd name="connsiteX2" fmla="*/ 914400 w 2277688"/>
              <a:gd name="connsiteY2" fmla="*/ 0 h 706581"/>
              <a:gd name="connsiteX3" fmla="*/ 0 w 2277688"/>
              <a:gd name="connsiteY3" fmla="*/ 16625 h 706581"/>
              <a:gd name="connsiteX0" fmla="*/ 2277688 w 2277688"/>
              <a:gd name="connsiteY0" fmla="*/ 207818 h 689956"/>
              <a:gd name="connsiteX1" fmla="*/ 1637607 w 2277688"/>
              <a:gd name="connsiteY1" fmla="*/ 689956 h 689956"/>
              <a:gd name="connsiteX2" fmla="*/ 1271848 w 2277688"/>
              <a:gd name="connsiteY2" fmla="*/ 681644 h 689956"/>
              <a:gd name="connsiteX3" fmla="*/ 0 w 2277688"/>
              <a:gd name="connsiteY3" fmla="*/ 0 h 689956"/>
              <a:gd name="connsiteX0" fmla="*/ 1828801 w 1828801"/>
              <a:gd name="connsiteY0" fmla="*/ 0 h 482138"/>
              <a:gd name="connsiteX1" fmla="*/ 1188720 w 1828801"/>
              <a:gd name="connsiteY1" fmla="*/ 482138 h 482138"/>
              <a:gd name="connsiteX2" fmla="*/ 822961 w 1828801"/>
              <a:gd name="connsiteY2" fmla="*/ 473826 h 482138"/>
              <a:gd name="connsiteX3" fmla="*/ 0 w 1828801"/>
              <a:gd name="connsiteY3" fmla="*/ 465513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1" h="482138">
                <a:moveTo>
                  <a:pt x="1828801" y="0"/>
                </a:moveTo>
                <a:lnTo>
                  <a:pt x="1188720" y="482138"/>
                </a:lnTo>
                <a:lnTo>
                  <a:pt x="822961" y="473826"/>
                </a:lnTo>
                <a:lnTo>
                  <a:pt x="0" y="465513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Object 6"/>
          <p:cNvGraphicFramePr>
            <a:graphicFrameLocks noChangeAspect="1"/>
          </p:cNvGraphicFramePr>
          <p:nvPr>
            <p:extLst/>
          </p:nvPr>
        </p:nvGraphicFramePr>
        <p:xfrm>
          <a:off x="4959350" y="2592388"/>
          <a:ext cx="16684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3" name="Equation" r:id="rId16" imgW="888840" imgH="215640" progId="Equation.3">
                  <p:embed/>
                </p:oleObj>
              </mc:Choice>
              <mc:Fallback>
                <p:oleObj name="Equation" r:id="rId16" imgW="888840" imgH="215640" progId="Equation.3">
                  <p:embed/>
                  <p:pic>
                    <p:nvPicPr>
                      <p:cNvPr id="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350" y="2592388"/>
                        <a:ext cx="1668463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1155469" y="3458094"/>
            <a:ext cx="6658495" cy="83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5345" y="1205091"/>
            <a:ext cx="705587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VAE(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(VAE, self).__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self.encoder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nn.Sequential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(28 * 28, 128),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nn.ReLU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(True),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(128, 64),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nn.ReLU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(True),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(64, 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32*2)</a:t>
            </a:r>
          </a:p>
          <a:p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self.decoder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nn.Sequential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(32, 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64),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nn.ReLU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(True),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(64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128),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nn.ReLU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(True),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nn.</a:t>
            </a:r>
            <a:r>
              <a:rPr lang="en-CA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(128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28 * 28))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reparameterize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mu,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(0.5*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eps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randn_like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mu + eps*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x):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enc_x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</a:t>
            </a:r>
            <a:r>
              <a:rPr lang="en-CA" sz="14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mu 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enc_x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[:, :32]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stats[:, 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32:]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z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</a:t>
            </a:r>
            <a:r>
              <a:rPr lang="en-CA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reparameterize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(mu,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</a:t>
            </a:r>
            <a:r>
              <a:rPr lang="en-CA" sz="14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(z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mu, </a:t>
            </a:r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endParaRPr lang="en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139700"/>
            <a:ext cx="6619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variationnel jouet MNIST : d=32 </a:t>
            </a:r>
            <a:r>
              <a:rPr lang="fr-CA" dirty="0" err="1" smtClean="0"/>
              <a:t>dim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6329972" y="4071005"/>
            <a:ext cx="2704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i="1" dirty="0" err="1"/>
              <a:t>Reparameterization</a:t>
            </a:r>
            <a:r>
              <a:rPr lang="fr-CA" i="1" dirty="0"/>
              <a:t> </a:t>
            </a:r>
            <a:endParaRPr lang="fr-CA" i="1" dirty="0" smtClean="0"/>
          </a:p>
          <a:p>
            <a:pPr algn="ctr"/>
            <a:r>
              <a:rPr lang="fr-CA" i="1" dirty="0" smtClean="0"/>
              <a:t>trick</a:t>
            </a:r>
            <a:endParaRPr lang="fr-CA" i="1" dirty="0"/>
          </a:p>
        </p:txBody>
      </p:sp>
      <p:sp>
        <p:nvSpPr>
          <p:cNvPr id="11" name="Right Brace 10"/>
          <p:cNvSpPr/>
          <p:nvPr/>
        </p:nvSpPr>
        <p:spPr>
          <a:xfrm>
            <a:off x="6026727" y="4231178"/>
            <a:ext cx="241069" cy="63176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/>
          <p:cNvSpPr/>
          <p:nvPr/>
        </p:nvSpPr>
        <p:spPr>
          <a:xfrm>
            <a:off x="6089243" y="5873996"/>
            <a:ext cx="178553" cy="30236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1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600" y="1911365"/>
            <a:ext cx="84928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loss_function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recon_x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x, mu,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BCE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binary_cross_entropy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recon_x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x.view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(-1, 784), reduction='sum')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KLD 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-0.5 *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</a:t>
            </a:r>
            <a:r>
              <a:rPr lang="en-CA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 +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mu.pow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logvar.exp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BCE + KLD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9700"/>
            <a:ext cx="6619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Autoencodeur variationnel jouet MNIST : d=32 </a:t>
            </a:r>
            <a:r>
              <a:rPr lang="fr-CA" dirty="0" err="1" smtClean="0"/>
              <a:t>dim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57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65100"/>
            <a:ext cx="7772400" cy="1143000"/>
          </a:xfrm>
        </p:spPr>
        <p:txBody>
          <a:bodyPr/>
          <a:lstStyle/>
          <a:p>
            <a:r>
              <a:rPr lang="fr-CA" dirty="0" smtClean="0"/>
              <a:t>Ex.: base de données </a:t>
            </a:r>
            <a:r>
              <a:rPr lang="fr-CA" i="1" dirty="0" err="1" smtClean="0"/>
              <a:t>CelebA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78600"/>
            <a:ext cx="7772400" cy="368300"/>
          </a:xfrm>
        </p:spPr>
        <p:txBody>
          <a:bodyPr/>
          <a:lstStyle/>
          <a:p>
            <a:pPr marL="0" indent="0">
              <a:buNone/>
            </a:pPr>
            <a:r>
              <a:rPr lang="en-CA" sz="1600" dirty="0"/>
              <a:t>https://github.com/yzwxx/vae-celebA</a:t>
            </a:r>
          </a:p>
        </p:txBody>
      </p:sp>
      <p:pic>
        <p:nvPicPr>
          <p:cNvPr id="795650" name="Picture 2" descr="vae_in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1968501"/>
            <a:ext cx="3975099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5652" name="Picture 4" descr="vae_re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1" y="1943099"/>
            <a:ext cx="3975099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928491"/>
              </p:ext>
            </p:extLst>
          </p:nvPr>
        </p:nvGraphicFramePr>
        <p:xfrm>
          <a:off x="2057916" y="1158863"/>
          <a:ext cx="510718" cy="88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89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16" y="1158863"/>
                        <a:ext cx="510718" cy="88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41"/>
              </p:ext>
            </p:extLst>
          </p:nvPr>
        </p:nvGraphicFramePr>
        <p:xfrm>
          <a:off x="6626165" y="1185010"/>
          <a:ext cx="612051" cy="88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90" name="Equation" r:id="rId7" imgW="152280" imgH="177480" progId="Equation.3">
                  <p:embed/>
                </p:oleObj>
              </mc:Choice>
              <mc:Fallback>
                <p:oleObj name="Equation" r:id="rId7" imgW="152280" imgH="17748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165" y="1185010"/>
                        <a:ext cx="612051" cy="8811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110349" y="3465036"/>
            <a:ext cx="1024902" cy="956627"/>
            <a:chOff x="3154219" y="1560591"/>
            <a:chExt cx="3349358" cy="2347054"/>
          </a:xfrm>
        </p:grpSpPr>
        <p:sp>
          <p:nvSpPr>
            <p:cNvPr id="8" name="Trapezoid 7"/>
            <p:cNvSpPr/>
            <p:nvPr/>
          </p:nvSpPr>
          <p:spPr>
            <a:xfrm rot="5400000">
              <a:off x="2818949" y="1895861"/>
              <a:ext cx="2347054" cy="1676514"/>
            </a:xfrm>
            <a:prstGeom prst="trapezoid">
              <a:avLst>
                <a:gd name="adj" fmla="val 29553"/>
              </a:avLst>
            </a:prstGeom>
            <a:solidFill>
              <a:srgbClr val="AAE2CA">
                <a:alpha val="67059"/>
              </a:srgbClr>
            </a:solidFill>
            <a:ln>
              <a:solidFill>
                <a:srgbClr val="7CA694">
                  <a:alpha val="63922"/>
                </a:srgb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rapezoid 8"/>
            <p:cNvSpPr/>
            <p:nvPr/>
          </p:nvSpPr>
          <p:spPr>
            <a:xfrm rot="5400000" flipV="1">
              <a:off x="4493007" y="1897074"/>
              <a:ext cx="2338128" cy="1683013"/>
            </a:xfrm>
            <a:prstGeom prst="trapezoid">
              <a:avLst>
                <a:gd name="adj" fmla="val 29206"/>
              </a:avLst>
            </a:prstGeom>
            <a:solidFill>
              <a:srgbClr val="FF6699">
                <a:alpha val="65098"/>
              </a:srgbClr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9148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65100"/>
            <a:ext cx="7772400" cy="1143000"/>
          </a:xfrm>
        </p:spPr>
        <p:txBody>
          <a:bodyPr/>
          <a:lstStyle/>
          <a:p>
            <a:r>
              <a:rPr lang="fr-CA" dirty="0" smtClean="0"/>
              <a:t>Ex.: base de données </a:t>
            </a:r>
            <a:r>
              <a:rPr lang="fr-CA" i="1" dirty="0" err="1" smtClean="0"/>
              <a:t>CelebA</a:t>
            </a:r>
            <a:endParaRPr lang="en-CA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78600"/>
            <a:ext cx="7772400" cy="368300"/>
          </a:xfrm>
        </p:spPr>
        <p:txBody>
          <a:bodyPr/>
          <a:lstStyle/>
          <a:p>
            <a:pPr marL="0" indent="0">
              <a:buNone/>
            </a:pPr>
            <a:r>
              <a:rPr lang="en-CA" sz="1600" dirty="0"/>
              <a:t>https://github.com/yzwxx/vae-celebA</a:t>
            </a:r>
          </a:p>
        </p:txBody>
      </p:sp>
      <p:pic>
        <p:nvPicPr>
          <p:cNvPr id="798722" name="Picture 2" descr="vae_rand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15" y="17017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" y="1240134"/>
            <a:ext cx="4485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Décodage d’échantillons aléatoires</a:t>
            </a:r>
            <a:endParaRPr lang="en-CA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68246"/>
              </p:ext>
            </p:extLst>
          </p:nvPr>
        </p:nvGraphicFramePr>
        <p:xfrm>
          <a:off x="4564104" y="1295400"/>
          <a:ext cx="204746" cy="32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9" name="Equation" r:id="rId4" imgW="126720" imgH="164880" progId="Equation.3">
                  <p:embed/>
                </p:oleObj>
              </mc:Choice>
              <mc:Fallback>
                <p:oleObj name="Equation" r:id="rId4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104" y="1295400"/>
                        <a:ext cx="204746" cy="3272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rapezoid 8"/>
          <p:cNvSpPr/>
          <p:nvPr/>
        </p:nvSpPr>
        <p:spPr>
          <a:xfrm rot="5400000" flipV="1">
            <a:off x="2128380" y="3574794"/>
            <a:ext cx="1444148" cy="1248535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74665" y="3156807"/>
            <a:ext cx="2221528" cy="1731076"/>
            <a:chOff x="3468517" y="1937958"/>
            <a:chExt cx="1654019" cy="136174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8278083"/>
                </p:ext>
              </p:extLst>
            </p:nvPr>
          </p:nvGraphicFramePr>
          <p:xfrm>
            <a:off x="3719026" y="2707880"/>
            <a:ext cx="1138001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770" r:id="rId6" imgW="5739480" imgH="2984040" progId="">
                    <p:embed/>
                  </p:oleObj>
                </mc:Choice>
                <mc:Fallback>
                  <p:oleObj r:id="rId6" imgW="5739480" imgH="2984040" progId="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719026" y="2707880"/>
                          <a:ext cx="1138001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Straight Arrow Connector 11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991875" y="4616018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1496566" y="4291360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1032092" y="433374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1209583" y="4168874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1337706" y="4452083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Curved Connector 6"/>
          <p:cNvCxnSpPr>
            <a:stCxn id="19" idx="7"/>
          </p:cNvCxnSpPr>
          <p:nvPr/>
        </p:nvCxnSpPr>
        <p:spPr>
          <a:xfrm rot="5400000" flipH="1" flipV="1">
            <a:off x="1537842" y="3664831"/>
            <a:ext cx="304876" cy="107181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8" idx="6"/>
          </p:cNvCxnSpPr>
          <p:nvPr/>
        </p:nvCxnSpPr>
        <p:spPr>
          <a:xfrm flipV="1">
            <a:off x="1639830" y="4353174"/>
            <a:ext cx="586356" cy="45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5"/>
          </p:cNvCxnSpPr>
          <p:nvPr/>
        </p:nvCxnSpPr>
        <p:spPr>
          <a:xfrm rot="5400000" flipH="1" flipV="1">
            <a:off x="1793632" y="4132785"/>
            <a:ext cx="98909" cy="766197"/>
          </a:xfrm>
          <a:prstGeom prst="curvedConnector4">
            <a:avLst>
              <a:gd name="adj1" fmla="val -231122"/>
              <a:gd name="adj2" fmla="val 513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5"/>
            <a:endCxn id="9" idx="0"/>
          </p:cNvCxnSpPr>
          <p:nvPr/>
        </p:nvCxnSpPr>
        <p:spPr>
          <a:xfrm rot="5400000" flipH="1" flipV="1">
            <a:off x="1405066" y="3908153"/>
            <a:ext cx="530211" cy="1112029"/>
          </a:xfrm>
          <a:prstGeom prst="curvedConnector4">
            <a:avLst>
              <a:gd name="adj1" fmla="val 54090"/>
              <a:gd name="adj2" fmla="val 218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1320489" y="3903794"/>
            <a:ext cx="905696" cy="295783"/>
          </a:xfrm>
          <a:prstGeom prst="curvedConnector3">
            <a:avLst>
              <a:gd name="adj1" fmla="val 31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4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Plusieurs tutoriels, VAE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93" y="1981200"/>
            <a:ext cx="8819803" cy="4114800"/>
          </a:xfrm>
        </p:spPr>
        <p:txBody>
          <a:bodyPr/>
          <a:lstStyle/>
          <a:p>
            <a:r>
              <a:rPr lang="en-CA" dirty="0"/>
              <a:t>https://</a:t>
            </a:r>
            <a:r>
              <a:rPr lang="en-CA" dirty="0" smtClean="0"/>
              <a:t>ijdykeman.github.io/ml/2016/12/21/cvae.html</a:t>
            </a:r>
          </a:p>
          <a:p>
            <a:r>
              <a:rPr lang="en-CA" dirty="0"/>
              <a:t>https://wiseodd.github.io/techblog/2016/12/10/variational-autoencoder</a:t>
            </a:r>
            <a:r>
              <a:rPr lang="en-CA" dirty="0" smtClean="0"/>
              <a:t>/</a:t>
            </a:r>
          </a:p>
          <a:p>
            <a:r>
              <a:rPr lang="en-CA" dirty="0"/>
              <a:t>https://</a:t>
            </a:r>
            <a:r>
              <a:rPr lang="en-CA" dirty="0" smtClean="0"/>
              <a:t>towardsdatascience.com/deep-latent-variable-models-unravel-hidden-structures-a5df0fd32ae2</a:t>
            </a:r>
          </a:p>
          <a:p>
            <a:r>
              <a:rPr lang="en-CA" dirty="0"/>
              <a:t>C. </a:t>
            </a:r>
            <a:r>
              <a:rPr lang="en-CA" dirty="0" err="1" smtClean="0"/>
              <a:t>Doersch</a:t>
            </a:r>
            <a:r>
              <a:rPr lang="en-CA" dirty="0" smtClean="0"/>
              <a:t>, </a:t>
            </a:r>
            <a:r>
              <a:rPr lang="en-CA" b="1" dirty="0" smtClean="0"/>
              <a:t>Tutorial </a:t>
            </a:r>
            <a:r>
              <a:rPr lang="en-CA" b="1" dirty="0"/>
              <a:t>on </a:t>
            </a:r>
            <a:r>
              <a:rPr lang="en-CA" b="1" dirty="0" err="1"/>
              <a:t>Variational</a:t>
            </a:r>
            <a:r>
              <a:rPr lang="en-CA" b="1" dirty="0"/>
              <a:t> </a:t>
            </a:r>
            <a:r>
              <a:rPr lang="en-CA" b="1" dirty="0" err="1" smtClean="0"/>
              <a:t>Autoencoders</a:t>
            </a:r>
            <a:r>
              <a:rPr lang="en-CA" b="1" dirty="0" smtClean="0"/>
              <a:t>, </a:t>
            </a:r>
            <a:r>
              <a:rPr lang="en-CA" dirty="0"/>
              <a:t>arXiv:1606.05908</a:t>
            </a:r>
            <a:endParaRPr lang="en-CA" b="1" dirty="0"/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12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sz="13800" dirty="0" smtClean="0"/>
              <a:t>GAN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>Generative Adversarial Nets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4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F4ECD-8C24-4A0D-8E92-0E9BBD4D38DA}" type="slidenum">
              <a:rPr lang="fr-CA" smtClean="0"/>
              <a:pPr>
                <a:defRPr/>
              </a:pPr>
              <a:t>7</a:t>
            </a:fld>
            <a:endParaRPr lang="fr-CA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84213" y="11663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Apprentissage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non 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supervisé</a:t>
            </a:r>
            <a:endParaRPr kumimoji="0" lang="fr-CA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58"/>
          <p:cNvSpPr txBox="1">
            <a:spLocks noChangeArrowheads="1"/>
          </p:cNvSpPr>
          <p:nvPr/>
        </p:nvSpPr>
        <p:spPr bwMode="auto">
          <a:xfrm>
            <a:off x="472042" y="1066715"/>
            <a:ext cx="8196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err="1" smtClean="0"/>
              <a:t>Comprendre</a:t>
            </a:r>
            <a:r>
              <a:rPr lang="en-US" sz="2000" dirty="0" smtClean="0"/>
              <a:t> la distribution sous-</a:t>
            </a:r>
            <a:r>
              <a:rPr lang="en-US" sz="2000" dirty="0" err="1" smtClean="0"/>
              <a:t>jacente</a:t>
            </a:r>
            <a:r>
              <a:rPr lang="en-US" sz="2000" dirty="0" smtClean="0"/>
              <a:t> de </a:t>
            </a:r>
            <a:r>
              <a:rPr lang="en-US" sz="2000" dirty="0" err="1" smtClean="0"/>
              <a:t>données</a:t>
            </a:r>
            <a:r>
              <a:rPr lang="en-US" sz="2000" dirty="0" smtClean="0"/>
              <a:t> </a:t>
            </a:r>
            <a:r>
              <a:rPr lang="en-US" sz="2000" b="1" dirty="0" smtClean="0"/>
              <a:t>non-</a:t>
            </a:r>
            <a:r>
              <a:rPr lang="en-US" sz="2000" b="1" dirty="0" err="1" smtClean="0"/>
              <a:t>étiquettées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Applications</a:t>
            </a:r>
            <a:r>
              <a:rPr lang="en-US" sz="2000" dirty="0" smtClean="0"/>
              <a:t> : clustering, visualization, comprehension, etc.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3" y="2905126"/>
            <a:ext cx="7602487" cy="3601678"/>
          </a:xfrm>
          <a:prstGeom prst="rect">
            <a:avLst/>
          </a:prstGeom>
        </p:spPr>
      </p:pic>
      <p:sp>
        <p:nvSpPr>
          <p:cNvPr id="15" name="TextBox 58"/>
          <p:cNvSpPr txBox="1">
            <a:spLocks noChangeArrowheads="1"/>
          </p:cNvSpPr>
          <p:nvPr/>
        </p:nvSpPr>
        <p:spPr bwMode="auto">
          <a:xfrm>
            <a:off x="100567" y="2505015"/>
            <a:ext cx="8196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Exemple</a:t>
            </a:r>
            <a:r>
              <a:rPr lang="en-US" sz="2000" dirty="0" smtClean="0"/>
              <a:t> : visualization de la distribution des images MNIST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98513" y="6367046"/>
            <a:ext cx="8963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https://blog.fastforwardlabs.com/2016/08/12/introducing-variational-autoencoders-in-prose-and.html</a:t>
            </a:r>
          </a:p>
        </p:txBody>
      </p:sp>
    </p:spTree>
    <p:extLst>
      <p:ext uri="{BB962C8B-B14F-4D97-AF65-F5344CB8AC3E}">
        <p14:creationId xmlns:p14="http://schemas.microsoft.com/office/powerpoint/2010/main" val="21092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017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On voudrait générer des images     en échantillonnant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r>
              <a:rPr lang="fr-CA" sz="2400" dirty="0" smtClean="0"/>
              <a:t>	=</a:t>
            </a:r>
            <a:r>
              <a:rPr lang="en-CA" sz="2400" dirty="0" smtClean="0"/>
              <a:t>&gt; </a:t>
            </a:r>
            <a:r>
              <a:rPr lang="fr-CA" sz="2400" b="1" dirty="0" smtClean="0">
                <a:solidFill>
                  <a:srgbClr val="FF0000"/>
                </a:solidFill>
              </a:rPr>
              <a:t>TROP DIFFICILE </a:t>
            </a:r>
            <a:r>
              <a:rPr lang="fr-CA" sz="2400" dirty="0" smtClean="0"/>
              <a:t>car          trop complexe</a:t>
            </a:r>
          </a:p>
          <a:p>
            <a:pPr marL="0" indent="0">
              <a:buNone/>
            </a:pPr>
            <a:endParaRPr lang="fr-CA" sz="2400" dirty="0" smtClean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77568"/>
              </p:ext>
            </p:extLst>
          </p:nvPr>
        </p:nvGraphicFramePr>
        <p:xfrm>
          <a:off x="7287868" y="1050174"/>
          <a:ext cx="62706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31" name="Equation" r:id="rId3" imgW="330120" imgH="215640" progId="Equation.3">
                  <p:embed/>
                </p:oleObj>
              </mc:Choice>
              <mc:Fallback>
                <p:oleObj name="Equation" r:id="rId3" imgW="33012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7868" y="1050174"/>
                        <a:ext cx="627062" cy="500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757081"/>
              </p:ext>
            </p:extLst>
          </p:nvPr>
        </p:nvGraphicFramePr>
        <p:xfrm>
          <a:off x="4722206" y="1093830"/>
          <a:ext cx="2413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32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206" y="1093830"/>
                        <a:ext cx="241300" cy="412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416018"/>
              </p:ext>
            </p:extLst>
          </p:nvPr>
        </p:nvGraphicFramePr>
        <p:xfrm>
          <a:off x="5136438" y="1969121"/>
          <a:ext cx="543291" cy="433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33" name="Equation" r:id="rId7" imgW="330120" imgH="215640" progId="Equation.3">
                  <p:embed/>
                </p:oleObj>
              </mc:Choice>
              <mc:Fallback>
                <p:oleObj name="Equation" r:id="rId7" imgW="330120" imgH="2156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438" y="1969121"/>
                        <a:ext cx="543291" cy="4332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050913"/>
              </p:ext>
            </p:extLst>
          </p:nvPr>
        </p:nvGraphicFramePr>
        <p:xfrm>
          <a:off x="2796829" y="3221874"/>
          <a:ext cx="28829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34" r:id="rId8" imgW="2882520" imgH="3047400" progId="">
                  <p:embed/>
                </p:oleObj>
              </mc:Choice>
              <mc:Fallback>
                <p:oleObj r:id="rId8" imgW="2882520" imgH="3047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6829" y="3221874"/>
                        <a:ext cx="288290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017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Comme précédemment, pour simplifier le problème, on pourrait introduire une variable latente     et ainsi modéliser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endParaRPr lang="fr-CA" sz="2400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364255"/>
              </p:ext>
            </p:extLst>
          </p:nvPr>
        </p:nvGraphicFramePr>
        <p:xfrm>
          <a:off x="5511800" y="1439863"/>
          <a:ext cx="2413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908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1439863"/>
                        <a:ext cx="241300" cy="382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570020"/>
              </p:ext>
            </p:extLst>
          </p:nvPr>
        </p:nvGraphicFramePr>
        <p:xfrm>
          <a:off x="1866713" y="2447319"/>
          <a:ext cx="4746923" cy="89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909" name="Equation" r:id="rId5" imgW="1333440" imgH="215640" progId="Equation.3">
                  <p:embed/>
                </p:oleObj>
              </mc:Choice>
              <mc:Fallback>
                <p:oleObj name="Equation" r:id="rId5" imgW="1333440" imgH="21564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713" y="2447319"/>
                        <a:ext cx="4746923" cy="8930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44189" y="4314305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Mod</a:t>
            </a:r>
            <a:r>
              <a:rPr lang="fr-CA" dirty="0" err="1" smtClean="0"/>
              <a:t>èle</a:t>
            </a:r>
            <a:r>
              <a:rPr lang="fr-CA" dirty="0" smtClean="0"/>
              <a:t> génératif</a:t>
            </a:r>
            <a:endParaRPr lang="en-CA" dirty="0"/>
          </a:p>
        </p:txBody>
      </p:sp>
      <p:cxnSp>
        <p:nvCxnSpPr>
          <p:cNvPr id="10" name="Straight Arrow Connector 9"/>
          <p:cNvCxnSpPr>
            <a:stCxn id="4" idx="0"/>
          </p:cNvCxnSpPr>
          <p:nvPr/>
        </p:nvCxnSpPr>
        <p:spPr>
          <a:xfrm flipV="1">
            <a:off x="3490497" y="3399905"/>
            <a:ext cx="1048252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22571" y="4318770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Distribution </a:t>
            </a:r>
            <a:r>
              <a:rPr lang="fr-CA" i="1" dirty="0" smtClean="0"/>
              <a:t>a priori</a:t>
            </a:r>
            <a:endParaRPr lang="en-CA" i="1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6022571" y="3399906"/>
            <a:ext cx="1348286" cy="918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9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017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Comme pour les VAE, on utilisera une </a:t>
            </a:r>
            <a:r>
              <a:rPr lang="fr-CA" sz="2400" b="1" dirty="0" smtClean="0">
                <a:solidFill>
                  <a:srgbClr val="FF0000"/>
                </a:solidFill>
              </a:rPr>
              <a:t>distribution </a:t>
            </a:r>
            <a:r>
              <a:rPr lang="fr-CA" sz="2400" b="1" i="1" dirty="0" smtClean="0">
                <a:solidFill>
                  <a:srgbClr val="FF0000"/>
                </a:solidFill>
              </a:rPr>
              <a:t>a priori</a:t>
            </a:r>
            <a:r>
              <a:rPr lang="fr-CA" sz="2400" b="1" dirty="0" smtClean="0">
                <a:solidFill>
                  <a:srgbClr val="FF0000"/>
                </a:solidFill>
              </a:rPr>
              <a:t> </a:t>
            </a:r>
            <a:r>
              <a:rPr lang="fr-CA" sz="2400" dirty="0" smtClean="0"/>
              <a:t>facile à échantillonner : une </a:t>
            </a:r>
            <a:r>
              <a:rPr lang="fr-CA" sz="2400" b="1" dirty="0" smtClean="0">
                <a:solidFill>
                  <a:srgbClr val="FF0000"/>
                </a:solidFill>
              </a:rPr>
              <a:t>gaussienne</a:t>
            </a:r>
            <a:r>
              <a:rPr lang="fr-CA" sz="2400" dirty="0" smtClean="0"/>
              <a:t>!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endParaRPr lang="fr-CA" sz="2400" dirty="0" smtClean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950681"/>
              </p:ext>
            </p:extLst>
          </p:nvPr>
        </p:nvGraphicFramePr>
        <p:xfrm>
          <a:off x="2467111" y="2639118"/>
          <a:ext cx="4209777" cy="109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911" name="Equation" r:id="rId3" imgW="965160" imgH="215640" progId="Equation.3">
                  <p:embed/>
                </p:oleObj>
              </mc:Choice>
              <mc:Fallback>
                <p:oleObj name="Equation" r:id="rId3" imgW="965160" imgH="21564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111" y="2639118"/>
                        <a:ext cx="4209777" cy="10932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1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017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 smtClean="0"/>
              <a:t>Comment estimer                 ?</a:t>
            </a:r>
          </a:p>
          <a:p>
            <a:pPr marL="0" indent="0">
              <a:buNone/>
            </a:pPr>
            <a:endParaRPr lang="fr-CA" sz="2400" dirty="0"/>
          </a:p>
          <a:p>
            <a:pPr marL="0" indent="0">
              <a:buNone/>
            </a:pPr>
            <a:endParaRPr lang="fr-CA" sz="2400" dirty="0" smtClean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783211"/>
              </p:ext>
            </p:extLst>
          </p:nvPr>
        </p:nvGraphicFramePr>
        <p:xfrm>
          <a:off x="2918576" y="970994"/>
          <a:ext cx="1271040" cy="64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60" name="Equation" r:id="rId3" imgW="495000" imgH="215640" progId="Equation.3">
                  <p:embed/>
                </p:oleObj>
              </mc:Choice>
              <mc:Fallback>
                <p:oleObj name="Equation" r:id="rId3" imgW="495000" imgH="21564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576" y="970994"/>
                        <a:ext cx="1271040" cy="643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2197" y="2012211"/>
            <a:ext cx="8691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À l’aide d’un réseau de neurones car ce sont </a:t>
            </a:r>
            <a:r>
              <a:rPr lang="fr-CA" b="1" dirty="0" smtClean="0">
                <a:solidFill>
                  <a:srgbClr val="FF0000"/>
                </a:solidFill>
              </a:rPr>
              <a:t>d’excellentes machines</a:t>
            </a:r>
          </a:p>
          <a:p>
            <a:r>
              <a:rPr lang="fr-CA" b="1" dirty="0">
                <a:solidFill>
                  <a:srgbClr val="FF0000"/>
                </a:solidFill>
              </a:rPr>
              <a:t>p</a:t>
            </a:r>
            <a:r>
              <a:rPr lang="fr-CA" b="1" dirty="0" smtClean="0">
                <a:solidFill>
                  <a:srgbClr val="FF0000"/>
                </a:solidFill>
              </a:rPr>
              <a:t>our estimer des probabilités conditionnelles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711766"/>
              </p:ext>
            </p:extLst>
          </p:nvPr>
        </p:nvGraphicFramePr>
        <p:xfrm>
          <a:off x="2918576" y="2736743"/>
          <a:ext cx="3581977" cy="383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61" r:id="rId5" imgW="3009240" imgH="3225240" progId="">
                  <p:embed/>
                </p:oleObj>
              </mc:Choice>
              <mc:Fallback>
                <p:oleObj r:id="rId5" imgW="3009240" imgH="3225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8576" y="2736743"/>
                        <a:ext cx="3581977" cy="383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0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rot="5400000" flipV="1">
            <a:off x="3377200" y="3021025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012918"/>
              </p:ext>
            </p:extLst>
          </p:nvPr>
        </p:nvGraphicFramePr>
        <p:xfrm>
          <a:off x="3968177" y="3367556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0" name="Equation" r:id="rId3" imgW="495000" imgH="215640" progId="Equation.3">
                  <p:embed/>
                </p:oleObj>
              </mc:Choice>
              <mc:Fallback>
                <p:oleObj name="Equation" r:id="rId3" imgW="495000" imgH="215640" progId="Equation.3">
                  <p:embed/>
                  <p:pic>
                    <p:nvPicPr>
                      <p:cNvPr id="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177" y="3367556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 rot="5400000">
            <a:off x="2193268" y="3678538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989890"/>
              </p:ext>
            </p:extLst>
          </p:nvPr>
        </p:nvGraphicFramePr>
        <p:xfrm>
          <a:off x="3184525" y="3716629"/>
          <a:ext cx="245257" cy="3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1"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716629"/>
                        <a:ext cx="245257" cy="391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261289" y="3352975"/>
            <a:ext cx="978231" cy="905327"/>
            <a:chOff x="3468517" y="1937958"/>
            <a:chExt cx="1654019" cy="1387904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6937932"/>
                </p:ext>
              </p:extLst>
            </p:nvPr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152" r:id="rId7" imgW="5739480" imgH="2984040" progId="">
                    <p:embed/>
                  </p:oleObj>
                </mc:Choice>
                <mc:Fallback>
                  <p:oleObj r:id="rId7" imgW="5739480" imgH="2984040" progId="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Oval 12"/>
          <p:cNvSpPr/>
          <p:nvPr/>
        </p:nvSpPr>
        <p:spPr>
          <a:xfrm>
            <a:off x="1640955" y="4089981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 flipV="1">
            <a:off x="1784219" y="3689446"/>
            <a:ext cx="805585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7009"/>
              </p:ext>
            </p:extLst>
          </p:nvPr>
        </p:nvGraphicFramePr>
        <p:xfrm>
          <a:off x="1536732" y="4181294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3" name="Equation" r:id="rId9" imgW="444240" imgH="190440" progId="Equation.3">
                  <p:embed/>
                </p:oleObj>
              </mc:Choice>
              <mc:Fallback>
                <p:oleObj name="Equation" r:id="rId9" imgW="444240" imgH="190440" progId="Equation.3">
                  <p:embed/>
                  <p:pic>
                    <p:nvPicPr>
                      <p:cNvPr id="4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32" y="4181294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183526"/>
              </p:ext>
            </p:extLst>
          </p:nvPr>
        </p:nvGraphicFramePr>
        <p:xfrm>
          <a:off x="1393826" y="2941639"/>
          <a:ext cx="8016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4" name="Equation" r:id="rId11" imgW="545760" imgH="215640" progId="Equation.3">
                  <p:embed/>
                </p:oleObj>
              </mc:Choice>
              <mc:Fallback>
                <p:oleObj name="Equation" r:id="rId11" imgW="545760" imgH="21564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6" y="2941639"/>
                        <a:ext cx="801688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25498"/>
              </p:ext>
            </p:extLst>
          </p:nvPr>
        </p:nvGraphicFramePr>
        <p:xfrm>
          <a:off x="5689823" y="3352975"/>
          <a:ext cx="1181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5" r:id="rId13" imgW="1180800" imgH="1193400" progId="">
                  <p:embed/>
                </p:oleObj>
              </mc:Choice>
              <mc:Fallback>
                <p:oleObj r:id="rId13" imgW="1180800" imgH="1193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9823" y="3352975"/>
                        <a:ext cx="11811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83537"/>
              </p:ext>
            </p:extLst>
          </p:nvPr>
        </p:nvGraphicFramePr>
        <p:xfrm>
          <a:off x="5722263" y="4624449"/>
          <a:ext cx="1148659" cy="1190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6" r:id="rId15" imgW="1053720" imgH="1091880" progId="">
                  <p:embed/>
                </p:oleObj>
              </mc:Choice>
              <mc:Fallback>
                <p:oleObj r:id="rId15" imgW="1053720" imgH="109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22263" y="4624449"/>
                        <a:ext cx="1148659" cy="1190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874434"/>
              </p:ext>
            </p:extLst>
          </p:nvPr>
        </p:nvGraphicFramePr>
        <p:xfrm>
          <a:off x="5722263" y="2117874"/>
          <a:ext cx="1111028" cy="115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157" r:id="rId17" imgW="1053720" imgH="1091880" progId="">
                  <p:embed/>
                </p:oleObj>
              </mc:Choice>
              <mc:Fallback>
                <p:oleObj r:id="rId17" imgW="1053720" imgH="109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22263" y="2117874"/>
                        <a:ext cx="1111028" cy="115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9036" y="840154"/>
            <a:ext cx="854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Dépendamment des performances du décodeur, les images générées</a:t>
            </a:r>
          </a:p>
          <a:p>
            <a:r>
              <a:rPr lang="fr-CA" b="1" dirty="0">
                <a:solidFill>
                  <a:srgbClr val="FF0000"/>
                </a:solidFill>
              </a:rPr>
              <a:t>s</a:t>
            </a:r>
            <a:r>
              <a:rPr lang="fr-CA" b="1" dirty="0" smtClean="0">
                <a:solidFill>
                  <a:srgbClr val="FF0000"/>
                </a:solidFill>
              </a:rPr>
              <a:t>eront de qualité très variable.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7783" y="2277968"/>
            <a:ext cx="14494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Mauvaise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qualité</a:t>
            </a:r>
            <a:endParaRPr lang="en-CA" dirty="0"/>
          </a:p>
        </p:txBody>
      </p:sp>
      <p:sp>
        <p:nvSpPr>
          <p:cNvPr id="23" name="Rectangle 22"/>
          <p:cNvSpPr/>
          <p:nvPr/>
        </p:nvSpPr>
        <p:spPr>
          <a:xfrm>
            <a:off x="7201098" y="3493329"/>
            <a:ext cx="1364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Qualité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moyenne</a:t>
            </a:r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7252743" y="4708690"/>
            <a:ext cx="1157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</a:rPr>
              <a:t>Qualité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élevée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3680694" y="3894714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Générateur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700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9036" y="840154"/>
            <a:ext cx="844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entraîner un décodeur, il faut une </a:t>
            </a:r>
            <a:r>
              <a:rPr lang="fr-CA" b="1" dirty="0" smtClean="0">
                <a:solidFill>
                  <a:srgbClr val="FF0000"/>
                </a:solidFill>
              </a:rPr>
              <a:t>fonction de perte </a:t>
            </a:r>
            <a:r>
              <a:rPr lang="fr-CA" dirty="0" smtClean="0"/>
              <a:t>(</a:t>
            </a:r>
            <a:r>
              <a:rPr lang="fr-CA" i="1" dirty="0" err="1" smtClean="0"/>
              <a:t>loss</a:t>
            </a:r>
            <a:r>
              <a:rPr lang="fr-CA" dirty="0" smtClean="0"/>
              <a:t>) qui</a:t>
            </a:r>
          </a:p>
          <a:p>
            <a:r>
              <a:rPr lang="fr-CA" b="1" dirty="0">
                <a:solidFill>
                  <a:srgbClr val="FF0000"/>
                </a:solidFill>
              </a:rPr>
              <a:t>m</a:t>
            </a:r>
            <a:r>
              <a:rPr lang="fr-CA" b="1" dirty="0" smtClean="0">
                <a:solidFill>
                  <a:srgbClr val="FF0000"/>
                </a:solidFill>
              </a:rPr>
              <a:t>esure la qualité (degré de réalisme) des images</a:t>
            </a:r>
            <a:r>
              <a:rPr lang="en-CA" b="1" dirty="0" smtClean="0">
                <a:solidFill>
                  <a:srgbClr val="FF0000"/>
                </a:solidFill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</a:rPr>
              <a:t>produites</a:t>
            </a:r>
            <a:endParaRPr lang="fr-CA" dirty="0" smtClean="0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1058520" y="533412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2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520" y="533412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rapezoid 25"/>
          <p:cNvSpPr/>
          <p:nvPr/>
        </p:nvSpPr>
        <p:spPr>
          <a:xfrm rot="5400000">
            <a:off x="2034447" y="3836849"/>
            <a:ext cx="2587897" cy="2164471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rapezoid 26"/>
          <p:cNvSpPr/>
          <p:nvPr/>
        </p:nvSpPr>
        <p:spPr>
          <a:xfrm rot="5400000" flipV="1">
            <a:off x="4634946" y="3832653"/>
            <a:ext cx="2578056" cy="217286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716834" y="445299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3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34" y="445299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7437317" y="4432607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4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37317" y="4432607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87040"/>
              </p:ext>
            </p:extLst>
          </p:nvPr>
        </p:nvGraphicFramePr>
        <p:xfrm>
          <a:off x="7801184" y="5405560"/>
          <a:ext cx="309663" cy="445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5" name="Equation" r:id="rId9" imgW="152280" imgH="177480" progId="Equation.3">
                  <p:embed/>
                </p:oleObj>
              </mc:Choice>
              <mc:Fallback>
                <p:oleObj name="Equation" r:id="rId9" imgW="152280" imgH="17748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1184" y="5405560"/>
                        <a:ext cx="309663" cy="4458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8520" y="2090612"/>
            <a:ext cx="7194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un autoencodeur (variationnel ou non) c’est facile!</a:t>
            </a:r>
          </a:p>
          <a:p>
            <a:r>
              <a:rPr lang="fr-CA" dirty="0"/>
              <a:t>c</a:t>
            </a:r>
            <a:r>
              <a:rPr lang="fr-CA" dirty="0" smtClean="0"/>
              <a:t>ar </a:t>
            </a:r>
            <a:r>
              <a:rPr lang="fr-CA" u="sng" dirty="0" smtClean="0">
                <a:solidFill>
                  <a:srgbClr val="FF0000"/>
                </a:solidFill>
              </a:rPr>
              <a:t>on a un encodeur et une image de référence</a:t>
            </a:r>
            <a:endParaRPr lang="en-CA" u="sng" dirty="0">
              <a:solidFill>
                <a:srgbClr val="FF0000"/>
              </a:solidFill>
            </a:endParaRPr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/>
          </p:nvPr>
        </p:nvGraphicFramePr>
        <p:xfrm>
          <a:off x="3583674" y="3055584"/>
          <a:ext cx="202406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6" name="Equation" r:id="rId11" imgW="952200" imgH="279360" progId="Equation.3">
                  <p:embed/>
                </p:oleObj>
              </mc:Choice>
              <mc:Fallback>
                <p:oleObj name="Equation" r:id="rId11" imgW="952200" imgH="27936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674" y="3055584"/>
                        <a:ext cx="2024063" cy="731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473076" y="4723089"/>
          <a:ext cx="245257" cy="3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47" name="Equation" r:id="rId13" imgW="126720" imgH="164880" progId="Equation.3">
                  <p:embed/>
                </p:oleObj>
              </mc:Choice>
              <mc:Fallback>
                <p:oleObj name="Equation" r:id="rId13" imgW="126720" imgH="16488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3076" y="4723089"/>
                        <a:ext cx="245257" cy="391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9036" y="840154"/>
            <a:ext cx="844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entraîner un décodeur, il faut une </a:t>
            </a:r>
            <a:r>
              <a:rPr lang="fr-CA" b="1" dirty="0" smtClean="0">
                <a:solidFill>
                  <a:srgbClr val="FF0000"/>
                </a:solidFill>
              </a:rPr>
              <a:t>fonction de perte </a:t>
            </a:r>
            <a:r>
              <a:rPr lang="fr-CA" dirty="0" smtClean="0"/>
              <a:t>(</a:t>
            </a:r>
            <a:r>
              <a:rPr lang="fr-CA" i="1" dirty="0" err="1" smtClean="0"/>
              <a:t>loss</a:t>
            </a:r>
            <a:r>
              <a:rPr lang="fr-CA" dirty="0" smtClean="0"/>
              <a:t>) qui</a:t>
            </a:r>
          </a:p>
          <a:p>
            <a:r>
              <a:rPr lang="fr-CA" b="1" dirty="0">
                <a:solidFill>
                  <a:srgbClr val="FF0000"/>
                </a:solidFill>
              </a:rPr>
              <a:t>m</a:t>
            </a:r>
            <a:r>
              <a:rPr lang="fr-CA" b="1" dirty="0" smtClean="0">
                <a:solidFill>
                  <a:srgbClr val="FF0000"/>
                </a:solidFill>
              </a:rPr>
              <a:t>esure la qualité (degré de réalisme) des images</a:t>
            </a:r>
            <a:r>
              <a:rPr lang="en-CA" b="1" dirty="0" smtClean="0">
                <a:solidFill>
                  <a:srgbClr val="FF0000"/>
                </a:solidFill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</a:rPr>
              <a:t>produites</a:t>
            </a:r>
            <a:endParaRPr lang="fr-CA" dirty="0" smtClean="0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1058520" y="5334123"/>
          <a:ext cx="2698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4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520" y="5334123"/>
                        <a:ext cx="269875" cy="465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rapezoid 25"/>
          <p:cNvSpPr/>
          <p:nvPr/>
        </p:nvSpPr>
        <p:spPr>
          <a:xfrm rot="5400000">
            <a:off x="2034447" y="3836849"/>
            <a:ext cx="2587897" cy="2164471"/>
          </a:xfrm>
          <a:prstGeom prst="trapezoid">
            <a:avLst>
              <a:gd name="adj" fmla="val 29553"/>
            </a:avLst>
          </a:prstGeom>
          <a:solidFill>
            <a:srgbClr val="AAE2CA">
              <a:alpha val="67059"/>
            </a:srgbClr>
          </a:solidFill>
          <a:ln>
            <a:solidFill>
              <a:srgbClr val="7CA694">
                <a:alpha val="63922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rapezoid 26"/>
          <p:cNvSpPr/>
          <p:nvPr/>
        </p:nvSpPr>
        <p:spPr>
          <a:xfrm rot="5400000" flipV="1">
            <a:off x="4634946" y="3832653"/>
            <a:ext cx="2578056" cy="217286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716834" y="4452997"/>
          <a:ext cx="953249" cy="9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5" r:id="rId5" imgW="4596480" imgH="4494960" progId="">
                  <p:embed/>
                </p:oleObj>
              </mc:Choice>
              <mc:Fallback>
                <p:oleObj r:id="rId5" imgW="4596480" imgH="44949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34" y="4452997"/>
                        <a:ext cx="953249" cy="9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7437317" y="4432607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6" r:id="rId7" imgW="4520520" imgH="4622040" progId="">
                  <p:embed/>
                </p:oleObj>
              </mc:Choice>
              <mc:Fallback>
                <p:oleObj r:id="rId7" imgW="4520520" imgH="4622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37317" y="4432607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/>
          </p:nvPr>
        </p:nvGraphicFramePr>
        <p:xfrm>
          <a:off x="7801184" y="5405561"/>
          <a:ext cx="223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7" name="Equation" r:id="rId9" imgW="152280" imgH="177480" progId="Equation.3">
                  <p:embed/>
                </p:oleObj>
              </mc:Choice>
              <mc:Fallback>
                <p:oleObj name="Equation" r:id="rId9" imgW="152280" imgH="17748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1184" y="5405561"/>
                        <a:ext cx="223837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8520" y="2090612"/>
            <a:ext cx="599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Comment faire pour un réseau </a:t>
            </a:r>
            <a:r>
              <a:rPr lang="fr-CA" b="1" dirty="0" smtClean="0">
                <a:solidFill>
                  <a:srgbClr val="FF0000"/>
                </a:solidFill>
              </a:rPr>
              <a:t>sans encodeur</a:t>
            </a:r>
            <a:r>
              <a:rPr lang="fr-CA" dirty="0" smtClean="0"/>
              <a:t>?</a:t>
            </a:r>
            <a:endParaRPr lang="en-CA" dirty="0"/>
          </a:p>
        </p:txBody>
      </p:sp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392677"/>
              </p:ext>
            </p:extLst>
          </p:nvPr>
        </p:nvGraphicFramePr>
        <p:xfrm>
          <a:off x="3583674" y="3055584"/>
          <a:ext cx="202406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8" name="Equation" r:id="rId11" imgW="952200" imgH="279360" progId="Equation.3">
                  <p:embed/>
                </p:oleObj>
              </mc:Choice>
              <mc:Fallback>
                <p:oleObj name="Equation" r:id="rId11" imgW="952200" imgH="279360" progId="Equation.3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674" y="3055584"/>
                        <a:ext cx="2024063" cy="731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473076" y="4723089"/>
          <a:ext cx="245257" cy="3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59" name="Equation" r:id="rId13" imgW="126720" imgH="164880" progId="Equation.3">
                  <p:embed/>
                </p:oleObj>
              </mc:Choice>
              <mc:Fallback>
                <p:oleObj name="Equation" r:id="rId13" imgW="126720" imgH="16488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3076" y="4723089"/>
                        <a:ext cx="245257" cy="391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3"/>
          <p:cNvSpPr/>
          <p:nvPr/>
        </p:nvSpPr>
        <p:spPr>
          <a:xfrm>
            <a:off x="493486" y="2931886"/>
            <a:ext cx="5254171" cy="3526971"/>
          </a:xfrm>
          <a:custGeom>
            <a:avLst/>
            <a:gdLst>
              <a:gd name="connsiteX0" fmla="*/ 5181600 w 5254171"/>
              <a:gd name="connsiteY0" fmla="*/ 870857 h 3526971"/>
              <a:gd name="connsiteX1" fmla="*/ 5181600 w 5254171"/>
              <a:gd name="connsiteY1" fmla="*/ 870857 h 3526971"/>
              <a:gd name="connsiteX2" fmla="*/ 4223657 w 5254171"/>
              <a:gd name="connsiteY2" fmla="*/ 870857 h 3526971"/>
              <a:gd name="connsiteX3" fmla="*/ 4107543 w 5254171"/>
              <a:gd name="connsiteY3" fmla="*/ 1175657 h 3526971"/>
              <a:gd name="connsiteX4" fmla="*/ 3991428 w 5254171"/>
              <a:gd name="connsiteY4" fmla="*/ 1872343 h 3526971"/>
              <a:gd name="connsiteX5" fmla="*/ 3991428 w 5254171"/>
              <a:gd name="connsiteY5" fmla="*/ 2975428 h 3526971"/>
              <a:gd name="connsiteX6" fmla="*/ 2220685 w 5254171"/>
              <a:gd name="connsiteY6" fmla="*/ 3526971 h 3526971"/>
              <a:gd name="connsiteX7" fmla="*/ 1509485 w 5254171"/>
              <a:gd name="connsiteY7" fmla="*/ 3483428 h 3526971"/>
              <a:gd name="connsiteX8" fmla="*/ 116114 w 5254171"/>
              <a:gd name="connsiteY8" fmla="*/ 3048000 h 3526971"/>
              <a:gd name="connsiteX9" fmla="*/ 0 w 5254171"/>
              <a:gd name="connsiteY9" fmla="*/ 1451428 h 3526971"/>
              <a:gd name="connsiteX10" fmla="*/ 72571 w 5254171"/>
              <a:gd name="connsiteY10" fmla="*/ 522514 h 3526971"/>
              <a:gd name="connsiteX11" fmla="*/ 2119085 w 5254171"/>
              <a:gd name="connsiteY11" fmla="*/ 0 h 3526971"/>
              <a:gd name="connsiteX12" fmla="*/ 5254171 w 5254171"/>
              <a:gd name="connsiteY12" fmla="*/ 14514 h 3526971"/>
              <a:gd name="connsiteX13" fmla="*/ 5181600 w 5254171"/>
              <a:gd name="connsiteY13" fmla="*/ 870857 h 352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171" h="3526971">
                <a:moveTo>
                  <a:pt x="5181600" y="870857"/>
                </a:moveTo>
                <a:lnTo>
                  <a:pt x="5181600" y="870857"/>
                </a:lnTo>
                <a:lnTo>
                  <a:pt x="4223657" y="870857"/>
                </a:lnTo>
                <a:lnTo>
                  <a:pt x="4107543" y="1175657"/>
                </a:lnTo>
                <a:lnTo>
                  <a:pt x="3991428" y="1872343"/>
                </a:lnTo>
                <a:lnTo>
                  <a:pt x="3991428" y="2975428"/>
                </a:lnTo>
                <a:lnTo>
                  <a:pt x="2220685" y="3526971"/>
                </a:lnTo>
                <a:lnTo>
                  <a:pt x="1509485" y="3483428"/>
                </a:lnTo>
                <a:lnTo>
                  <a:pt x="116114" y="3048000"/>
                </a:lnTo>
                <a:lnTo>
                  <a:pt x="0" y="1451428"/>
                </a:lnTo>
                <a:lnTo>
                  <a:pt x="72571" y="522514"/>
                </a:lnTo>
                <a:lnTo>
                  <a:pt x="2119085" y="0"/>
                </a:lnTo>
                <a:lnTo>
                  <a:pt x="5254171" y="14514"/>
                </a:lnTo>
                <a:lnTo>
                  <a:pt x="5181600" y="870857"/>
                </a:lnTo>
                <a:close/>
              </a:path>
            </a:pathLst>
          </a:cu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Multiply 2"/>
          <p:cNvSpPr/>
          <p:nvPr/>
        </p:nvSpPr>
        <p:spPr>
          <a:xfrm>
            <a:off x="-241116" y="1886857"/>
            <a:ext cx="6429828" cy="5617028"/>
          </a:xfrm>
          <a:prstGeom prst="mathMultiply">
            <a:avLst>
              <a:gd name="adj1" fmla="val 9791"/>
            </a:avLst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9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 rot="5400000" flipV="1">
            <a:off x="1085413" y="2743685"/>
            <a:ext cx="2578056" cy="217286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706973"/>
              </p:ext>
            </p:extLst>
          </p:nvPr>
        </p:nvGraphicFramePr>
        <p:xfrm>
          <a:off x="3887784" y="3343639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61" r:id="rId3" imgW="4520520" imgH="4622040" progId="">
                  <p:embed/>
                </p:oleObj>
              </mc:Choice>
              <mc:Fallback>
                <p:oleObj r:id="rId3" imgW="4520520" imgH="4622040" progId="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7784" y="3343639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893777"/>
              </p:ext>
            </p:extLst>
          </p:nvPr>
        </p:nvGraphicFramePr>
        <p:xfrm>
          <a:off x="4270375" y="4316413"/>
          <a:ext cx="185738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62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316413"/>
                        <a:ext cx="185738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63630"/>
              </p:ext>
            </p:extLst>
          </p:nvPr>
        </p:nvGraphicFramePr>
        <p:xfrm>
          <a:off x="923543" y="3634121"/>
          <a:ext cx="245257" cy="3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63"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43" y="3634121"/>
                        <a:ext cx="245257" cy="391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137467"/>
              </p:ext>
            </p:extLst>
          </p:nvPr>
        </p:nvGraphicFramePr>
        <p:xfrm>
          <a:off x="1615481" y="3444439"/>
          <a:ext cx="1517920" cy="87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64" name="Equation" r:id="rId9" imgW="330120" imgH="215640" progId="Equation.3">
                  <p:embed/>
                </p:oleObj>
              </mc:Choice>
              <mc:Fallback>
                <p:oleObj name="Equation" r:id="rId9" imgW="330120" imgH="21564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81" y="3444439"/>
                        <a:ext cx="1517920" cy="871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66035"/>
              </p:ext>
            </p:extLst>
          </p:nvPr>
        </p:nvGraphicFramePr>
        <p:xfrm>
          <a:off x="3737955" y="507077"/>
          <a:ext cx="1790007" cy="16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65" r:id="rId11" imgW="1523520" imgH="1409400" progId="">
                  <p:embed/>
                </p:oleObj>
              </mc:Choice>
              <mc:Fallback>
                <p:oleObj r:id="rId11" imgW="1523520" imgH="1409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7955" y="507077"/>
                        <a:ext cx="1790007" cy="16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73416" y="3599283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Loss</a:t>
            </a:r>
            <a:r>
              <a:rPr lang="fr-CA" dirty="0"/>
              <a:t> </a:t>
            </a:r>
            <a:r>
              <a:rPr lang="fr-CA" dirty="0" smtClean="0"/>
              <a:t>sans cible de référence?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32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 rot="5400000" flipV="1">
            <a:off x="1085413" y="2743685"/>
            <a:ext cx="2578056" cy="217286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87784" y="3343639"/>
          <a:ext cx="951572" cy="9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82" r:id="rId3" imgW="4520520" imgH="4622040" progId="">
                  <p:embed/>
                </p:oleObj>
              </mc:Choice>
              <mc:Fallback>
                <p:oleObj r:id="rId3" imgW="4520520" imgH="46220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7784" y="3343639"/>
                        <a:ext cx="951572" cy="9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70375" y="4316413"/>
          <a:ext cx="185738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83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316413"/>
                        <a:ext cx="185738" cy="322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923543" y="3634121"/>
          <a:ext cx="245257" cy="3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84"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43" y="3634121"/>
                        <a:ext cx="245257" cy="391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/>
          </p:nvPr>
        </p:nvGraphicFramePr>
        <p:xfrm>
          <a:off x="1860247" y="3507348"/>
          <a:ext cx="120938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85" name="Equation" r:id="rId9" imgW="495000" imgH="215640" progId="Equation.3">
                  <p:embed/>
                </p:oleObj>
              </mc:Choice>
              <mc:Fallback>
                <p:oleObj name="Equation" r:id="rId9" imgW="495000" imgH="2156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247" y="3507348"/>
                        <a:ext cx="1209388" cy="645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73416" y="3599283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Loss</a:t>
            </a:r>
            <a:r>
              <a:rPr lang="fr-CA" dirty="0"/>
              <a:t> </a:t>
            </a:r>
            <a:r>
              <a:rPr lang="fr-CA" dirty="0" smtClean="0"/>
              <a:t>sans cible de référence?</a:t>
            </a:r>
            <a:endParaRPr lang="en-CA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995335"/>
              </p:ext>
            </p:extLst>
          </p:nvPr>
        </p:nvGraphicFramePr>
        <p:xfrm>
          <a:off x="3069635" y="132791"/>
          <a:ext cx="3645389" cy="198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86" r:id="rId11" imgW="5079240" imgH="2768040" progId="">
                  <p:embed/>
                </p:oleObj>
              </mc:Choice>
              <mc:Fallback>
                <p:oleObj r:id="rId11" imgW="5079240" imgH="2768040" progId="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69635" y="132791"/>
                        <a:ext cx="3645389" cy="198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702860" y="2320051"/>
            <a:ext cx="5960225" cy="3020127"/>
          </a:xfrm>
          <a:prstGeom prst="rect">
            <a:avLst/>
          </a:prstGeom>
          <a:effectLst>
            <a:outerShdw blurRad="241300" dist="381000" dir="3960000" sx="110000" sy="11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Approximer la perte à l’aide d’un</a:t>
            </a:r>
          </a:p>
          <a:p>
            <a:pPr algn="ctr"/>
            <a:r>
              <a:rPr lang="fr-CA" dirty="0" smtClean="0"/>
              <a:t> </a:t>
            </a:r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2</a:t>
            </a:r>
            <a:r>
              <a:rPr lang="fr-CA" b="1" baseline="30000" dirty="0" smtClean="0">
                <a:solidFill>
                  <a:srgbClr val="FF0000"/>
                </a:solidFill>
              </a:rPr>
              <a:t>e</a:t>
            </a:r>
            <a:r>
              <a:rPr lang="fr-CA" b="1" dirty="0" smtClean="0">
                <a:solidFill>
                  <a:srgbClr val="FF0000"/>
                </a:solidFill>
              </a:rPr>
              <a:t> réseau de neurones</a:t>
            </a:r>
          </a:p>
          <a:p>
            <a:pPr algn="ctr"/>
            <a:r>
              <a:rPr lang="fr-CA" dirty="0" smtClean="0"/>
              <a:t> </a:t>
            </a:r>
          </a:p>
          <a:p>
            <a:pPr algn="ctr"/>
            <a:r>
              <a:rPr lang="fr-CA" dirty="0"/>
              <a:t>e</a:t>
            </a:r>
            <a:r>
              <a:rPr lang="fr-CA" dirty="0" smtClean="0"/>
              <a:t>t d’une</a:t>
            </a:r>
          </a:p>
          <a:p>
            <a:pPr algn="ctr"/>
            <a:endParaRPr lang="fr-CA" dirty="0"/>
          </a:p>
          <a:p>
            <a:pPr algn="ctr"/>
            <a:r>
              <a:rPr lang="fr-CA" b="1" dirty="0" smtClean="0">
                <a:solidFill>
                  <a:srgbClr val="FF0000"/>
                </a:solidFill>
              </a:rPr>
              <a:t>Base de données de référence  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rot="5400000" flipV="1">
            <a:off x="1641611" y="2643139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5400000">
            <a:off x="995580" y="3250903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957126"/>
              </p:ext>
            </p:extLst>
          </p:nvPr>
        </p:nvGraphicFramePr>
        <p:xfrm>
          <a:off x="1783430" y="3257852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53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430" y="3257852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3601" y="2925340"/>
            <a:ext cx="978231" cy="905327"/>
            <a:chOff x="3468517" y="1937958"/>
            <a:chExt cx="1654019" cy="1387904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154" r:id="rId5" imgW="5739480" imgH="2984040" progId="">
                    <p:embed/>
                  </p:oleObj>
                </mc:Choice>
                <mc:Fallback>
                  <p:oleObj r:id="rId5" imgW="5739480" imgH="2984040" progId="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Oval 12"/>
          <p:cNvSpPr/>
          <p:nvPr/>
        </p:nvSpPr>
        <p:spPr>
          <a:xfrm>
            <a:off x="443267" y="3662346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 flipV="1">
            <a:off x="586531" y="3261811"/>
            <a:ext cx="805585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781291"/>
              </p:ext>
            </p:extLst>
          </p:nvPr>
        </p:nvGraphicFramePr>
        <p:xfrm>
          <a:off x="339044" y="3753659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55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44" y="3753659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9036" y="840154"/>
            <a:ext cx="844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entraîner un décodeur, il faut une </a:t>
            </a:r>
            <a:r>
              <a:rPr lang="fr-CA" b="1" dirty="0" smtClean="0">
                <a:solidFill>
                  <a:srgbClr val="FF0000"/>
                </a:solidFill>
              </a:rPr>
              <a:t>fonction de perte </a:t>
            </a:r>
            <a:r>
              <a:rPr lang="fr-CA" dirty="0" smtClean="0"/>
              <a:t>(</a:t>
            </a:r>
            <a:r>
              <a:rPr lang="fr-CA" dirty="0" err="1" smtClean="0"/>
              <a:t>loss</a:t>
            </a:r>
            <a:r>
              <a:rPr lang="fr-CA" dirty="0" smtClean="0"/>
              <a:t>) qui</a:t>
            </a:r>
          </a:p>
          <a:p>
            <a:r>
              <a:rPr lang="fr-CA" b="1" dirty="0">
                <a:solidFill>
                  <a:srgbClr val="FF0000"/>
                </a:solidFill>
              </a:rPr>
              <a:t>m</a:t>
            </a:r>
            <a:r>
              <a:rPr lang="fr-CA" b="1" dirty="0" smtClean="0">
                <a:solidFill>
                  <a:srgbClr val="FF0000"/>
                </a:solidFill>
              </a:rPr>
              <a:t>esure la qualité des images</a:t>
            </a:r>
            <a:r>
              <a:rPr lang="en-CA" b="1" dirty="0" smtClean="0">
                <a:solidFill>
                  <a:srgbClr val="FF0000"/>
                </a:solidFill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</a:rPr>
              <a:t>produites</a:t>
            </a:r>
            <a:endParaRPr lang="fr-CA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4010311" y="2846084"/>
            <a:ext cx="2010473" cy="888805"/>
            <a:chOff x="4605249" y="4471765"/>
            <a:chExt cx="3132860" cy="156836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9290840"/>
                </p:ext>
              </p:extLst>
            </p:nvPr>
          </p:nvGraphicFramePr>
          <p:xfrm>
            <a:off x="4605249" y="4471765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156" r:id="rId9" imgW="6514200" imgH="1625040" progId="">
                    <p:embed/>
                  </p:oleObj>
                </mc:Choice>
                <mc:Fallback>
                  <p:oleObj r:id="rId9" imgW="6514200" imgH="16250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05249" y="4471765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5466057"/>
                </p:ext>
              </p:extLst>
            </p:nvPr>
          </p:nvGraphicFramePr>
          <p:xfrm>
            <a:off x="4605250" y="5253645"/>
            <a:ext cx="3132859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157" r:id="rId11" imgW="6476040" imgH="1625040" progId="">
                    <p:embed/>
                  </p:oleObj>
                </mc:Choice>
                <mc:Fallback>
                  <p:oleObj r:id="rId11" imgW="6476040" imgH="16250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05250" y="5253645"/>
                          <a:ext cx="3132859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80078"/>
              </p:ext>
            </p:extLst>
          </p:nvPr>
        </p:nvGraphicFramePr>
        <p:xfrm>
          <a:off x="3956555" y="4662201"/>
          <a:ext cx="2093600" cy="10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58" r:id="rId13" imgW="4596480" imgH="2209320" progId="">
                  <p:embed/>
                </p:oleObj>
              </mc:Choice>
              <mc:Fallback>
                <p:oleObj r:id="rId13" imgW="4596480" imgH="2209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6555" y="4662201"/>
                        <a:ext cx="2093600" cy="10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35736"/>
              </p:ext>
            </p:extLst>
          </p:nvPr>
        </p:nvGraphicFramePr>
        <p:xfrm>
          <a:off x="2047697" y="3048658"/>
          <a:ext cx="1517920" cy="87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59" name="Equation" r:id="rId15" imgW="330120" imgH="215640" progId="Equation.3">
                  <p:embed/>
                </p:oleObj>
              </mc:Choice>
              <mc:Fallback>
                <p:oleObj name="Equation" r:id="rId15" imgW="330120" imgH="2156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697" y="3048658"/>
                        <a:ext cx="1517920" cy="871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957399" y="238163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synthétiques</a:t>
            </a:r>
            <a:endParaRPr lang="en-CA" sz="1800" dirty="0"/>
          </a:p>
        </p:txBody>
      </p:sp>
      <p:sp>
        <p:nvSpPr>
          <p:cNvPr id="34" name="TextBox 33"/>
          <p:cNvSpPr txBox="1"/>
          <p:nvPr/>
        </p:nvSpPr>
        <p:spPr>
          <a:xfrm>
            <a:off x="4206410" y="563390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réelles</a:t>
            </a:r>
          </a:p>
          <a:p>
            <a:r>
              <a:rPr lang="fr-CA" sz="1800" dirty="0" smtClean="0"/>
              <a:t>(BD : </a:t>
            </a:r>
            <a:r>
              <a:rPr lang="fr-CA" sz="1800" i="1" dirty="0" err="1" smtClean="0"/>
              <a:t>CelebA</a:t>
            </a:r>
            <a:r>
              <a:rPr lang="fr-CA" sz="1800" dirty="0" smtClean="0"/>
              <a:t>)</a:t>
            </a:r>
            <a:endParaRPr lang="en-CA" sz="1800" dirty="0"/>
          </a:p>
        </p:txBody>
      </p:sp>
      <p:sp>
        <p:nvSpPr>
          <p:cNvPr id="36" name="Trapezoid 35"/>
          <p:cNvSpPr/>
          <p:nvPr/>
        </p:nvSpPr>
        <p:spPr>
          <a:xfrm rot="5400000">
            <a:off x="6165629" y="3360495"/>
            <a:ext cx="1703376" cy="1659795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/>
          <p:cNvGrpSpPr/>
          <p:nvPr/>
        </p:nvGrpSpPr>
        <p:grpSpPr>
          <a:xfrm>
            <a:off x="6306413" y="3564236"/>
            <a:ext cx="566041" cy="1311104"/>
            <a:chOff x="2936026" y="4478392"/>
            <a:chExt cx="651225" cy="1193083"/>
          </a:xfrm>
          <a:solidFill>
            <a:schemeClr val="bg1"/>
          </a:solidFill>
        </p:grpSpPr>
        <p:sp>
          <p:nvSpPr>
            <p:cNvPr id="50" name="Cube 49"/>
            <p:cNvSpPr/>
            <p:nvPr/>
          </p:nvSpPr>
          <p:spPr>
            <a:xfrm>
              <a:off x="2936026" y="4478392"/>
              <a:ext cx="488197" cy="1193082"/>
            </a:xfrm>
            <a:prstGeom prst="cube">
              <a:avLst>
                <a:gd name="adj" fmla="val 83368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51" name="Cube 50"/>
            <p:cNvSpPr/>
            <p:nvPr/>
          </p:nvSpPr>
          <p:spPr>
            <a:xfrm>
              <a:off x="3017540" y="4490353"/>
              <a:ext cx="488197" cy="1173099"/>
            </a:xfrm>
            <a:prstGeom prst="cube">
              <a:avLst>
                <a:gd name="adj" fmla="val 83368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52" name="Cube 51"/>
            <p:cNvSpPr/>
            <p:nvPr/>
          </p:nvSpPr>
          <p:spPr>
            <a:xfrm>
              <a:off x="3099054" y="4498376"/>
              <a:ext cx="488197" cy="1173099"/>
            </a:xfrm>
            <a:prstGeom prst="cube">
              <a:avLst>
                <a:gd name="adj" fmla="val 83368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33475" y="3783404"/>
            <a:ext cx="463195" cy="838993"/>
            <a:chOff x="3996733" y="5166387"/>
            <a:chExt cx="516560" cy="804169"/>
          </a:xfrm>
          <a:solidFill>
            <a:schemeClr val="bg1"/>
          </a:solidFill>
        </p:grpSpPr>
        <p:sp>
          <p:nvSpPr>
            <p:cNvPr id="47" name="Cube 46"/>
            <p:cNvSpPr/>
            <p:nvPr/>
          </p:nvSpPr>
          <p:spPr>
            <a:xfrm>
              <a:off x="3996733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8" name="Cube 47"/>
            <p:cNvSpPr/>
            <p:nvPr/>
          </p:nvSpPr>
          <p:spPr>
            <a:xfrm>
              <a:off x="4085812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9" name="Cube 48"/>
            <p:cNvSpPr/>
            <p:nvPr/>
          </p:nvSpPr>
          <p:spPr>
            <a:xfrm>
              <a:off x="4156811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23944" y="3902174"/>
            <a:ext cx="340479" cy="554146"/>
            <a:chOff x="3996733" y="5166387"/>
            <a:chExt cx="516560" cy="804169"/>
          </a:xfrm>
          <a:solidFill>
            <a:schemeClr val="bg1"/>
          </a:solidFill>
        </p:grpSpPr>
        <p:sp>
          <p:nvSpPr>
            <p:cNvPr id="44" name="Cube 43"/>
            <p:cNvSpPr/>
            <p:nvPr/>
          </p:nvSpPr>
          <p:spPr>
            <a:xfrm>
              <a:off x="3996733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5" name="Cube 44"/>
            <p:cNvSpPr/>
            <p:nvPr/>
          </p:nvSpPr>
          <p:spPr>
            <a:xfrm>
              <a:off x="4085812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6" name="Cube 45"/>
            <p:cNvSpPr/>
            <p:nvPr/>
          </p:nvSpPr>
          <p:spPr>
            <a:xfrm>
              <a:off x="4156811" y="5166387"/>
              <a:ext cx="356482" cy="804169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426708" y="3993004"/>
            <a:ext cx="277433" cy="322823"/>
            <a:chOff x="4085834" y="3608778"/>
            <a:chExt cx="731109" cy="556531"/>
          </a:xfrm>
          <a:solidFill>
            <a:schemeClr val="bg1"/>
          </a:solidFill>
        </p:grpSpPr>
        <p:sp>
          <p:nvSpPr>
            <p:cNvPr id="41" name="Cube 40"/>
            <p:cNvSpPr/>
            <p:nvPr/>
          </p:nvSpPr>
          <p:spPr>
            <a:xfrm>
              <a:off x="4085834" y="3608778"/>
              <a:ext cx="384705" cy="556531"/>
            </a:xfrm>
            <a:prstGeom prst="cube">
              <a:avLst>
                <a:gd name="adj" fmla="val 53052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2" name="Cube 41"/>
            <p:cNvSpPr/>
            <p:nvPr/>
          </p:nvSpPr>
          <p:spPr>
            <a:xfrm>
              <a:off x="4239887" y="3608778"/>
              <a:ext cx="384703" cy="556531"/>
            </a:xfrm>
            <a:prstGeom prst="cube">
              <a:avLst>
                <a:gd name="adj" fmla="val 53052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3" name="Cube 42"/>
            <p:cNvSpPr/>
            <p:nvPr/>
          </p:nvSpPr>
          <p:spPr>
            <a:xfrm>
              <a:off x="4432240" y="3608778"/>
              <a:ext cx="384703" cy="556531"/>
            </a:xfrm>
            <a:prstGeom prst="cube">
              <a:avLst>
                <a:gd name="adj" fmla="val 53052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cxnSp>
        <p:nvCxnSpPr>
          <p:cNvPr id="54" name="Straight Arrow Connector 53"/>
          <p:cNvCxnSpPr>
            <a:stCxn id="4" idx="2"/>
          </p:cNvCxnSpPr>
          <p:nvPr/>
        </p:nvCxnSpPr>
        <p:spPr>
          <a:xfrm>
            <a:off x="3652182" y="3484646"/>
            <a:ext cx="276841" cy="8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050983" y="382106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57" name="Elbow Connector 56"/>
          <p:cNvCxnSpPr/>
          <p:nvPr/>
        </p:nvCxnSpPr>
        <p:spPr>
          <a:xfrm>
            <a:off x="5015547" y="3728689"/>
            <a:ext cx="1169206" cy="286739"/>
          </a:xfrm>
          <a:prstGeom prst="bentConnector3">
            <a:avLst>
              <a:gd name="adj1" fmla="val 94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7" idx="0"/>
          </p:cNvCxnSpPr>
          <p:nvPr/>
        </p:nvCxnSpPr>
        <p:spPr>
          <a:xfrm rot="5400000" flipH="1" flipV="1">
            <a:off x="5417022" y="3902160"/>
            <a:ext cx="346374" cy="117370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36" idx="0"/>
          </p:cNvCxnSpPr>
          <p:nvPr/>
        </p:nvCxnSpPr>
        <p:spPr>
          <a:xfrm flipV="1">
            <a:off x="7847215" y="3993004"/>
            <a:ext cx="290945" cy="197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6" idx="0"/>
            <a:endCxn id="74" idx="1"/>
          </p:cNvCxnSpPr>
          <p:nvPr/>
        </p:nvCxnSpPr>
        <p:spPr>
          <a:xfrm>
            <a:off x="7847215" y="4190393"/>
            <a:ext cx="299932" cy="255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8147147" y="4292395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6346013" y="30405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Discriminateur</a:t>
            </a:r>
            <a:endParaRPr lang="en-CA" sz="18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1363" y="20951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Générateur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2278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55" grpId="0"/>
      <p:bldP spid="74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F4ECD-8C24-4A0D-8E92-0E9BBD4D38DA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84213" y="11663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Apprentissage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non 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supervisé</a:t>
            </a:r>
            <a:endParaRPr kumimoji="0" lang="fr-CA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58"/>
          <p:cNvSpPr txBox="1">
            <a:spLocks noChangeArrowheads="1"/>
          </p:cNvSpPr>
          <p:nvPr/>
        </p:nvSpPr>
        <p:spPr bwMode="auto">
          <a:xfrm>
            <a:off x="481915" y="1295174"/>
            <a:ext cx="8196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dirty="0" err="1" smtClean="0"/>
              <a:t>ouvent</a:t>
            </a:r>
            <a:r>
              <a:rPr lang="en-US" sz="2000" dirty="0" smtClean="0"/>
              <a:t>, </a:t>
            </a:r>
            <a:r>
              <a:rPr lang="en-US" sz="2000" dirty="0" err="1" smtClean="0"/>
              <a:t>l’apprentissage</a:t>
            </a:r>
            <a:r>
              <a:rPr lang="en-US" sz="2000" dirty="0" smtClean="0"/>
              <a:t> non-</a:t>
            </a:r>
            <a:r>
              <a:rPr lang="en-US" sz="2000" dirty="0" err="1" smtClean="0"/>
              <a:t>supervisé</a:t>
            </a:r>
            <a:r>
              <a:rPr lang="en-US" sz="2000" dirty="0" smtClean="0"/>
              <a:t> </a:t>
            </a:r>
            <a:r>
              <a:rPr lang="en-US" sz="2000" dirty="0" err="1" smtClean="0"/>
              <a:t>inclut</a:t>
            </a:r>
            <a:r>
              <a:rPr lang="en-US" sz="2000" dirty="0" smtClean="0"/>
              <a:t> un (</a:t>
            </a:r>
            <a:r>
              <a:rPr lang="en-US" sz="2000" dirty="0" err="1" smtClean="0"/>
              <a:t>ou</a:t>
            </a:r>
            <a:r>
              <a:rPr lang="en-US" sz="2000" dirty="0" smtClean="0"/>
              <a:t> des) </a:t>
            </a:r>
            <a:r>
              <a:rPr lang="en-US" sz="2000" b="1" dirty="0" smtClean="0"/>
              <a:t>variables </a:t>
            </a:r>
            <a:r>
              <a:rPr lang="en-US" sz="2000" b="1" dirty="0" err="1" smtClean="0"/>
              <a:t>latentes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3236"/>
              </p:ext>
            </p:extLst>
          </p:nvPr>
        </p:nvGraphicFramePr>
        <p:xfrm>
          <a:off x="589143" y="3345265"/>
          <a:ext cx="1673630" cy="336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590" r:id="rId3" imgW="3047400" imgH="6120360" progId="">
                  <p:embed/>
                </p:oleObj>
              </mc:Choice>
              <mc:Fallback>
                <p:oleObj r:id="rId3" imgW="3047400" imgH="612036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143" y="3345265"/>
                        <a:ext cx="1673630" cy="3360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166490"/>
              </p:ext>
            </p:extLst>
          </p:nvPr>
        </p:nvGraphicFramePr>
        <p:xfrm>
          <a:off x="2760547" y="3345265"/>
          <a:ext cx="1638763" cy="336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591" r:id="rId5" imgW="2984040" imgH="6120360" progId="">
                  <p:embed/>
                </p:oleObj>
              </mc:Choice>
              <mc:Fallback>
                <p:oleObj r:id="rId5" imgW="2984040" imgH="612036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0547" y="3345265"/>
                        <a:ext cx="1638763" cy="3360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138958"/>
              </p:ext>
            </p:extLst>
          </p:nvPr>
        </p:nvGraphicFramePr>
        <p:xfrm>
          <a:off x="5088746" y="3345266"/>
          <a:ext cx="1673630" cy="222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592" r:id="rId7" imgW="3060000" imgH="4152240" progId="">
                  <p:embed/>
                </p:oleObj>
              </mc:Choice>
              <mc:Fallback>
                <p:oleObj r:id="rId7" imgW="3060000" imgH="4152240" progId="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8746" y="3345266"/>
                        <a:ext cx="1673630" cy="2228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278402"/>
              </p:ext>
            </p:extLst>
          </p:nvPr>
        </p:nvGraphicFramePr>
        <p:xfrm>
          <a:off x="7140677" y="3353579"/>
          <a:ext cx="1737907" cy="2219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593" r:id="rId9" imgW="3060000" imgH="4152240" progId="">
                  <p:embed/>
                </p:oleObj>
              </mc:Choice>
              <mc:Fallback>
                <p:oleObj r:id="rId9" imgW="3060000" imgH="4152240" progId="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0677" y="3353579"/>
                        <a:ext cx="1737907" cy="2219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Arrow 17"/>
          <p:cNvSpPr/>
          <p:nvPr/>
        </p:nvSpPr>
        <p:spPr bwMode="auto">
          <a:xfrm>
            <a:off x="2293529" y="3739586"/>
            <a:ext cx="399205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293528" y="4796832"/>
            <a:ext cx="399205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2313243" y="5878304"/>
            <a:ext cx="399205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742661" y="3700102"/>
            <a:ext cx="399205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6762376" y="4781574"/>
            <a:ext cx="399205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58"/>
          <p:cNvSpPr txBox="1">
            <a:spLocks noChangeArrowheads="1"/>
          </p:cNvSpPr>
          <p:nvPr/>
        </p:nvSpPr>
        <p:spPr bwMode="auto">
          <a:xfrm>
            <a:off x="472043" y="1767661"/>
            <a:ext cx="81967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Variable </a:t>
            </a:r>
            <a:r>
              <a:rPr lang="en-US" sz="2000" b="1" dirty="0" err="1" smtClean="0"/>
              <a:t>latente</a:t>
            </a:r>
            <a:r>
              <a:rPr lang="en-US" sz="2000" b="1" dirty="0" smtClean="0"/>
              <a:t>: </a:t>
            </a:r>
            <a:r>
              <a:rPr lang="en-US" sz="2000" dirty="0" smtClean="0"/>
              <a:t>variable </a:t>
            </a:r>
            <a:r>
              <a:rPr lang="en-US" sz="2000" dirty="0" err="1" smtClean="0"/>
              <a:t>aléatoire</a:t>
            </a:r>
            <a:r>
              <a:rPr lang="en-US" sz="2000" dirty="0" smtClean="0"/>
              <a:t> non </a:t>
            </a:r>
            <a:r>
              <a:rPr lang="en-US" sz="2000" dirty="0" err="1" smtClean="0"/>
              <a:t>observée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sous-</a:t>
            </a:r>
            <a:r>
              <a:rPr lang="en-US" sz="2000" dirty="0" err="1" smtClean="0"/>
              <a:t>jacente</a:t>
            </a:r>
            <a:r>
              <a:rPr lang="en-US" sz="2000" dirty="0" smtClean="0"/>
              <a:t> à la distribution des </a:t>
            </a:r>
            <a:r>
              <a:rPr lang="en-US" sz="2000" dirty="0" err="1" smtClean="0"/>
              <a:t>données</a:t>
            </a:r>
            <a:endParaRPr lang="en-US" sz="2000" dirty="0"/>
          </a:p>
        </p:txBody>
      </p:sp>
      <p:sp>
        <p:nvSpPr>
          <p:cNvPr id="15" name="TextBox 58"/>
          <p:cNvSpPr txBox="1">
            <a:spLocks noChangeArrowheads="1"/>
          </p:cNvSpPr>
          <p:nvPr/>
        </p:nvSpPr>
        <p:spPr bwMode="auto">
          <a:xfrm>
            <a:off x="376793" y="2693407"/>
            <a:ext cx="8196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Ex: </a:t>
            </a:r>
            <a:r>
              <a:rPr lang="en-US" sz="2000" dirty="0" smtClean="0"/>
              <a:t>clustering = </a:t>
            </a:r>
            <a:r>
              <a:rPr lang="en-US" sz="2000" dirty="0" err="1" smtClean="0"/>
              <a:t>retrouver</a:t>
            </a:r>
            <a:r>
              <a:rPr lang="en-US" sz="2000" dirty="0" smtClean="0"/>
              <a:t> la variable </a:t>
            </a:r>
            <a:r>
              <a:rPr lang="en-US" sz="2000" dirty="0" err="1" smtClean="0"/>
              <a:t>latente</a:t>
            </a:r>
            <a:r>
              <a:rPr lang="en-US" sz="2000" dirty="0" smtClean="0"/>
              <a:t> “cluster”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39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 animBg="1"/>
      <p:bldP spid="20" grpId="0" animBg="1"/>
      <p:bldP spid="21" grpId="0" animBg="1"/>
      <p:bldP spid="22" grpId="0" animBg="1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rot="5400000" flipV="1">
            <a:off x="1641611" y="2643139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5400000">
            <a:off x="995580" y="3250903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83430" y="3257852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90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430" y="3257852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3601" y="2925340"/>
            <a:ext cx="978231" cy="905327"/>
            <a:chOff x="3468517" y="1937958"/>
            <a:chExt cx="1654019" cy="1387904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6291" r:id="rId5" imgW="5739480" imgH="2984040" progId="">
                    <p:embed/>
                  </p:oleObj>
                </mc:Choice>
                <mc:Fallback>
                  <p:oleObj r:id="rId5" imgW="5739480" imgH="2984040" progId="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9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Oval 12"/>
          <p:cNvSpPr/>
          <p:nvPr/>
        </p:nvSpPr>
        <p:spPr>
          <a:xfrm>
            <a:off x="443267" y="3662346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 flipV="1">
            <a:off x="586531" y="3261811"/>
            <a:ext cx="805585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339044" y="3753659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92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44" y="3753659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9036" y="840154"/>
            <a:ext cx="844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Pour entraîner un décodeur, il faut une </a:t>
            </a:r>
            <a:r>
              <a:rPr lang="fr-CA" b="1" dirty="0" smtClean="0">
                <a:solidFill>
                  <a:srgbClr val="FF0000"/>
                </a:solidFill>
              </a:rPr>
              <a:t>fonction de perte </a:t>
            </a:r>
            <a:r>
              <a:rPr lang="fr-CA" dirty="0" smtClean="0"/>
              <a:t>(</a:t>
            </a:r>
            <a:r>
              <a:rPr lang="fr-CA" dirty="0" err="1" smtClean="0"/>
              <a:t>loss</a:t>
            </a:r>
            <a:r>
              <a:rPr lang="fr-CA" dirty="0" smtClean="0"/>
              <a:t>) qui</a:t>
            </a:r>
          </a:p>
          <a:p>
            <a:r>
              <a:rPr lang="fr-CA" b="1" dirty="0">
                <a:solidFill>
                  <a:srgbClr val="FF0000"/>
                </a:solidFill>
              </a:rPr>
              <a:t>m</a:t>
            </a:r>
            <a:r>
              <a:rPr lang="fr-CA" b="1" dirty="0" smtClean="0">
                <a:solidFill>
                  <a:srgbClr val="FF0000"/>
                </a:solidFill>
              </a:rPr>
              <a:t>esure la qualité des images</a:t>
            </a:r>
            <a:r>
              <a:rPr lang="en-CA" b="1" dirty="0" smtClean="0">
                <a:solidFill>
                  <a:srgbClr val="FF0000"/>
                </a:solidFill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</a:rPr>
              <a:t>produites</a:t>
            </a:r>
            <a:endParaRPr lang="fr-CA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4010311" y="2846084"/>
            <a:ext cx="2010473" cy="888805"/>
            <a:chOff x="4605249" y="4471765"/>
            <a:chExt cx="3132860" cy="156836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/>
          </p:nvGraphicFramePr>
          <p:xfrm>
            <a:off x="4605249" y="4471765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6293" r:id="rId9" imgW="6514200" imgH="1625040" progId="">
                    <p:embed/>
                  </p:oleObj>
                </mc:Choice>
                <mc:Fallback>
                  <p:oleObj r:id="rId9" imgW="6514200" imgH="1625040" progId="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05249" y="4471765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/>
          </p:nvGraphicFramePr>
          <p:xfrm>
            <a:off x="4605250" y="5253645"/>
            <a:ext cx="3132859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6294" r:id="rId11" imgW="6476040" imgH="1625040" progId="">
                    <p:embed/>
                  </p:oleObj>
                </mc:Choice>
                <mc:Fallback>
                  <p:oleObj r:id="rId11" imgW="6476040" imgH="1625040" progId="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05250" y="5253645"/>
                          <a:ext cx="3132859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956555" y="4662201"/>
          <a:ext cx="2093600" cy="10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95" r:id="rId13" imgW="4596480" imgH="2209320" progId="">
                  <p:embed/>
                </p:oleObj>
              </mc:Choice>
              <mc:Fallback>
                <p:oleObj r:id="rId13" imgW="4596480" imgH="2209320" progId="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6555" y="4662201"/>
                        <a:ext cx="2093600" cy="10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/>
          </p:nvPr>
        </p:nvGraphicFramePr>
        <p:xfrm>
          <a:off x="2047697" y="3048658"/>
          <a:ext cx="1517920" cy="87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96" name="Equation" r:id="rId15" imgW="330120" imgH="215640" progId="Equation.3">
                  <p:embed/>
                </p:oleObj>
              </mc:Choice>
              <mc:Fallback>
                <p:oleObj name="Equation" r:id="rId15" imgW="330120" imgH="21564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697" y="3048658"/>
                        <a:ext cx="1517920" cy="871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957399" y="238163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synthétiques</a:t>
            </a:r>
            <a:endParaRPr lang="en-CA" sz="1800" dirty="0"/>
          </a:p>
        </p:txBody>
      </p:sp>
      <p:sp>
        <p:nvSpPr>
          <p:cNvPr id="34" name="TextBox 33"/>
          <p:cNvSpPr txBox="1"/>
          <p:nvPr/>
        </p:nvSpPr>
        <p:spPr>
          <a:xfrm>
            <a:off x="4206410" y="563390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réelles</a:t>
            </a:r>
          </a:p>
          <a:p>
            <a:r>
              <a:rPr lang="fr-CA" sz="1800" dirty="0" smtClean="0"/>
              <a:t>(BD : </a:t>
            </a:r>
            <a:r>
              <a:rPr lang="fr-CA" sz="1800" i="1" dirty="0" err="1" smtClean="0"/>
              <a:t>CelebA</a:t>
            </a:r>
            <a:r>
              <a:rPr lang="fr-CA" sz="1800" dirty="0" smtClean="0"/>
              <a:t>)</a:t>
            </a:r>
            <a:endParaRPr lang="en-CA" sz="1800" dirty="0"/>
          </a:p>
        </p:txBody>
      </p:sp>
      <p:sp>
        <p:nvSpPr>
          <p:cNvPr id="36" name="Trapezoid 35"/>
          <p:cNvSpPr/>
          <p:nvPr/>
        </p:nvSpPr>
        <p:spPr>
          <a:xfrm rot="5400000">
            <a:off x="6165629" y="3360495"/>
            <a:ext cx="1703376" cy="1659795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4" name="Straight Arrow Connector 53"/>
          <p:cNvCxnSpPr>
            <a:stCxn id="4" idx="2"/>
          </p:cNvCxnSpPr>
          <p:nvPr/>
        </p:nvCxnSpPr>
        <p:spPr>
          <a:xfrm>
            <a:off x="3652182" y="3484646"/>
            <a:ext cx="276841" cy="8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050983" y="382106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57" name="Elbow Connector 56"/>
          <p:cNvCxnSpPr/>
          <p:nvPr/>
        </p:nvCxnSpPr>
        <p:spPr>
          <a:xfrm>
            <a:off x="5015547" y="3728689"/>
            <a:ext cx="1169206" cy="286739"/>
          </a:xfrm>
          <a:prstGeom prst="bentConnector3">
            <a:avLst>
              <a:gd name="adj1" fmla="val 94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7" idx="0"/>
          </p:cNvCxnSpPr>
          <p:nvPr/>
        </p:nvCxnSpPr>
        <p:spPr>
          <a:xfrm rot="5400000" flipH="1" flipV="1">
            <a:off x="5417022" y="3902160"/>
            <a:ext cx="346374" cy="117370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36" idx="0"/>
          </p:cNvCxnSpPr>
          <p:nvPr/>
        </p:nvCxnSpPr>
        <p:spPr>
          <a:xfrm flipV="1">
            <a:off x="7847215" y="3993004"/>
            <a:ext cx="290945" cy="197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6" idx="0"/>
            <a:endCxn id="74" idx="1"/>
          </p:cNvCxnSpPr>
          <p:nvPr/>
        </p:nvCxnSpPr>
        <p:spPr>
          <a:xfrm>
            <a:off x="7847215" y="4190393"/>
            <a:ext cx="299932" cy="255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8147147" y="4292395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6346013" y="30405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Discriminateur</a:t>
            </a:r>
            <a:endParaRPr lang="en-CA" sz="18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1363" y="20951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Générateur</a:t>
            </a:r>
            <a:endParaRPr lang="en-CA" sz="1800" dirty="0"/>
          </a:p>
        </p:txBody>
      </p:sp>
      <p:graphicFrame>
        <p:nvGraphicFramePr>
          <p:cNvPr id="5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95144"/>
              </p:ext>
            </p:extLst>
          </p:nvPr>
        </p:nvGraphicFramePr>
        <p:xfrm>
          <a:off x="6607094" y="3803390"/>
          <a:ext cx="758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97" name="Equation" r:id="rId17" imgW="164880" imgH="164880" progId="Equation.3">
                  <p:embed/>
                </p:oleObj>
              </mc:Choice>
              <mc:Fallback>
                <p:oleObj name="Equation" r:id="rId17" imgW="164880" imgH="16488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094" y="3803390"/>
                        <a:ext cx="758825" cy="666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6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55" grpId="0"/>
      <p:bldP spid="74" grpId="0"/>
      <p:bldP spid="7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74097" y="665587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Données étiquetées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15086" y="1682303"/>
            <a:ext cx="4023664" cy="2158177"/>
            <a:chOff x="4605249" y="4471765"/>
            <a:chExt cx="3132860" cy="1568359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/>
          </p:nvGraphicFramePr>
          <p:xfrm>
            <a:off x="4605249" y="4471765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8278" r:id="rId3" imgW="6514200" imgH="1625040" progId="">
                    <p:embed/>
                  </p:oleObj>
                </mc:Choice>
                <mc:Fallback>
                  <p:oleObj r:id="rId3" imgW="6514200" imgH="1625040" progId="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05249" y="4471765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/>
          </p:nvGraphicFramePr>
          <p:xfrm>
            <a:off x="4605249" y="5253644"/>
            <a:ext cx="3132859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8279" r:id="rId5" imgW="6476040" imgH="1625040" progId="">
                    <p:embed/>
                  </p:oleObj>
                </mc:Choice>
                <mc:Fallback>
                  <p:oleObj r:id="rId5" imgW="6476040" imgH="1625040" progId="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05249" y="5253644"/>
                          <a:ext cx="3132859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490545"/>
              </p:ext>
            </p:extLst>
          </p:nvPr>
        </p:nvGraphicFramePr>
        <p:xfrm>
          <a:off x="515086" y="4130186"/>
          <a:ext cx="4023663" cy="198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280" r:id="rId7" imgW="4596480" imgH="2209320" progId="">
                  <p:embed/>
                </p:oleObj>
              </mc:Choice>
              <mc:Fallback>
                <p:oleObj r:id="rId7" imgW="4596480" imgH="2209320" progId="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86" y="4130186"/>
                        <a:ext cx="4023663" cy="1987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22680"/>
              </p:ext>
            </p:extLst>
          </p:nvPr>
        </p:nvGraphicFramePr>
        <p:xfrm>
          <a:off x="4754879" y="2470161"/>
          <a:ext cx="3996430" cy="57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281" name="Equation" r:id="rId9" imgW="1422360" imgH="203040" progId="Equation.3">
                  <p:embed/>
                </p:oleObj>
              </mc:Choice>
              <mc:Fallback>
                <p:oleObj name="Equation" r:id="rId9" imgW="1422360" imgH="203040" progId="Equation.3">
                  <p:embed/>
                  <p:pic>
                    <p:nvPicPr>
                      <p:cNvPr id="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879" y="2470161"/>
                        <a:ext cx="3996430" cy="5761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355088"/>
              </p:ext>
            </p:extLst>
          </p:nvPr>
        </p:nvGraphicFramePr>
        <p:xfrm>
          <a:off x="4754879" y="4723101"/>
          <a:ext cx="3122427" cy="65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282" name="Equation" r:id="rId11" imgW="977760" imgH="203040" progId="Equation.3">
                  <p:embed/>
                </p:oleObj>
              </mc:Choice>
              <mc:Fallback>
                <p:oleObj name="Equation" r:id="rId11" imgW="977760" imgH="203040" progId="Equation.3">
                  <p:embed/>
                  <p:pic>
                    <p:nvPicPr>
                      <p:cNvPr id="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879" y="4723101"/>
                        <a:ext cx="3122427" cy="6562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 rot="3892162">
            <a:off x="5177096" y="742175"/>
            <a:ext cx="879840" cy="13565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6316092" y="589453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Produites par le</a:t>
            </a:r>
          </a:p>
          <a:p>
            <a:r>
              <a:rPr lang="fr-CA" dirty="0" smtClean="0"/>
              <a:t>générateur</a:t>
            </a:r>
            <a:endParaRPr lang="en-CA" dirty="0"/>
          </a:p>
        </p:txBody>
      </p:sp>
      <p:sp>
        <p:nvSpPr>
          <p:cNvPr id="38" name="Down Arrow 37"/>
          <p:cNvSpPr/>
          <p:nvPr/>
        </p:nvSpPr>
        <p:spPr>
          <a:xfrm rot="6335661">
            <a:off x="5104603" y="5573660"/>
            <a:ext cx="879840" cy="13565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6232626" y="616832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Issues d’une vraie BD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688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9036" y="840154"/>
            <a:ext cx="507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Deux réseaux aux </a:t>
            </a:r>
            <a:r>
              <a:rPr lang="fr-CA" b="1" dirty="0" smtClean="0"/>
              <a:t>objectifs différents </a:t>
            </a:r>
            <a:r>
              <a:rPr lang="fr-CA" dirty="0" smtClean="0"/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527" y="1712990"/>
            <a:ext cx="916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Discriminateur</a:t>
            </a:r>
            <a:r>
              <a:rPr lang="fr-CA" dirty="0" smtClean="0"/>
              <a:t> : différentie les images synthétiques des images réelles 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99036" y="2595456"/>
            <a:ext cx="3036490" cy="1399338"/>
            <a:chOff x="4605249" y="4471767"/>
            <a:chExt cx="3132860" cy="1568360"/>
          </a:xfrm>
        </p:grpSpPr>
        <p:graphicFrame>
          <p:nvGraphicFramePr>
            <p:cNvPr id="58" name="Object 57"/>
            <p:cNvGraphicFramePr>
              <a:graphicFrameLocks noChangeAspect="1"/>
            </p:cNvGraphicFramePr>
            <p:nvPr/>
          </p:nvGraphicFramePr>
          <p:xfrm>
            <a:off x="4605249" y="4471767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7256" r:id="rId3" imgW="6514200" imgH="1625040" progId="">
                    <p:embed/>
                  </p:oleObj>
                </mc:Choice>
                <mc:Fallback>
                  <p:oleObj r:id="rId3" imgW="6514200" imgH="1625040" progId="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05249" y="4471767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605251" y="5253646"/>
            <a:ext cx="3132858" cy="786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7257" r:id="rId5" imgW="6476040" imgH="1625040" progId="">
                    <p:embed/>
                  </p:oleObj>
                </mc:Choice>
                <mc:Fallback>
                  <p:oleObj r:id="rId5" imgW="6476040" imgH="1625040" progId="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05251" y="5253646"/>
                          <a:ext cx="3132858" cy="786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718438"/>
              </p:ext>
            </p:extLst>
          </p:nvPr>
        </p:nvGraphicFramePr>
        <p:xfrm>
          <a:off x="399036" y="4368929"/>
          <a:ext cx="3115184" cy="149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258" r:id="rId7" imgW="4596480" imgH="2209320" progId="">
                  <p:embed/>
                </p:oleObj>
              </mc:Choice>
              <mc:Fallback>
                <p:oleObj r:id="rId7" imgW="4596480" imgH="2209320" progId="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9036" y="4368929"/>
                        <a:ext cx="3115184" cy="149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904504" y="312226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66" name="Elbow Connector 65"/>
          <p:cNvCxnSpPr>
            <a:endCxn id="64" idx="2"/>
          </p:cNvCxnSpPr>
          <p:nvPr/>
        </p:nvCxnSpPr>
        <p:spPr>
          <a:xfrm>
            <a:off x="3370466" y="3250511"/>
            <a:ext cx="1607951" cy="51292"/>
          </a:xfrm>
          <a:prstGeom prst="bentConnector3">
            <a:avLst>
              <a:gd name="adj1" fmla="val 347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929991" y="5117864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978416" y="2450115"/>
            <a:ext cx="1659795" cy="1703376"/>
            <a:chOff x="6205298" y="3163741"/>
            <a:chExt cx="1659795" cy="1703376"/>
          </a:xfrm>
        </p:grpSpPr>
        <p:sp>
          <p:nvSpPr>
            <p:cNvPr id="64" name="Trapezoid 63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1272654"/>
                </p:ext>
              </p:extLst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7259" name="Equation" r:id="rId9" imgW="164880" imgH="164880" progId="Equation.3">
                    <p:embed/>
                  </p:oleObj>
                </mc:Choice>
                <mc:Fallback>
                  <p:oleObj name="Equation" r:id="rId9" imgW="164880" imgH="164880" progId="Equation.3">
                    <p:embed/>
                    <p:pic>
                      <p:nvPicPr>
                        <p:cNvPr id="5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6" name="Elbow Connector 75"/>
          <p:cNvCxnSpPr>
            <a:endCxn id="78" idx="2"/>
          </p:cNvCxnSpPr>
          <p:nvPr/>
        </p:nvCxnSpPr>
        <p:spPr>
          <a:xfrm>
            <a:off x="3370467" y="5178055"/>
            <a:ext cx="1607951" cy="51292"/>
          </a:xfrm>
          <a:prstGeom prst="bentConnector3">
            <a:avLst>
              <a:gd name="adj1" fmla="val 347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978417" y="4377659"/>
            <a:ext cx="1659795" cy="1703376"/>
            <a:chOff x="6205298" y="3163741"/>
            <a:chExt cx="1659795" cy="1703376"/>
          </a:xfrm>
        </p:grpSpPr>
        <p:sp>
          <p:nvSpPr>
            <p:cNvPr id="78" name="Trapezoid 77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125940"/>
                </p:ext>
              </p:extLst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7260" name="Equation" r:id="rId11" imgW="164880" imgH="164880" progId="Equation.3">
                    <p:embed/>
                  </p:oleObj>
                </mc:Choice>
                <mc:Fallback>
                  <p:oleObj name="Equation" r:id="rId11" imgW="164880" imgH="164880" progId="Equation.3">
                    <p:embed/>
                    <p:pic>
                      <p:nvPicPr>
                        <p:cNvPr id="7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87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41342" y="622098"/>
            <a:ext cx="7451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Discriminateur</a:t>
            </a:r>
            <a:r>
              <a:rPr lang="fr-CA" dirty="0" smtClean="0"/>
              <a:t> : </a:t>
            </a:r>
            <a:r>
              <a:rPr lang="fr-CA" dirty="0" err="1" smtClean="0"/>
              <a:t>classifieur</a:t>
            </a:r>
            <a:r>
              <a:rPr lang="fr-CA" dirty="0" smtClean="0"/>
              <a:t> binaire (régression logistique)</a:t>
            </a:r>
          </a:p>
          <a:p>
            <a:endParaRPr lang="fr-CA" dirty="0"/>
          </a:p>
          <a:p>
            <a:r>
              <a:rPr lang="fr-CA" dirty="0" smtClean="0"/>
              <a:t>		=</a:t>
            </a:r>
            <a:r>
              <a:rPr lang="en-CA" dirty="0" smtClean="0"/>
              <a:t>&gt; </a:t>
            </a:r>
            <a:r>
              <a:rPr lang="en-CA" dirty="0" err="1" smtClean="0"/>
              <a:t>Perte</a:t>
            </a:r>
            <a:r>
              <a:rPr lang="en-CA" dirty="0" smtClean="0"/>
              <a:t> </a:t>
            </a:r>
            <a:r>
              <a:rPr lang="en-CA" b="1" dirty="0" smtClean="0"/>
              <a:t>l</a:t>
            </a:r>
            <a:r>
              <a:rPr lang="fr-CA" b="1" dirty="0" smtClean="0"/>
              <a:t>’entropie croisée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99036" y="2595456"/>
            <a:ext cx="3036490" cy="1399338"/>
            <a:chOff x="4605249" y="4471767"/>
            <a:chExt cx="3132860" cy="1568360"/>
          </a:xfrm>
        </p:grpSpPr>
        <p:graphicFrame>
          <p:nvGraphicFramePr>
            <p:cNvPr id="58" name="Object 57"/>
            <p:cNvGraphicFramePr>
              <a:graphicFrameLocks noChangeAspect="1"/>
            </p:cNvGraphicFramePr>
            <p:nvPr/>
          </p:nvGraphicFramePr>
          <p:xfrm>
            <a:off x="4605249" y="4471767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2" r:id="rId3" imgW="6514200" imgH="1625040" progId="">
                    <p:embed/>
                  </p:oleObj>
                </mc:Choice>
                <mc:Fallback>
                  <p:oleObj r:id="rId3" imgW="6514200" imgH="1625040" progId="">
                    <p:embed/>
                    <p:pic>
                      <p:nvPicPr>
                        <p:cNvPr id="58" name="Object 5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05249" y="4471767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605251" y="5253646"/>
            <a:ext cx="3132858" cy="786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3" r:id="rId5" imgW="6476040" imgH="1625040" progId="">
                    <p:embed/>
                  </p:oleObj>
                </mc:Choice>
                <mc:Fallback>
                  <p:oleObj r:id="rId5" imgW="6476040" imgH="1625040" progId="">
                    <p:embed/>
                    <p:pic>
                      <p:nvPicPr>
                        <p:cNvPr id="59" name="Object 5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05251" y="5253646"/>
                          <a:ext cx="3132858" cy="786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399036" y="4368929"/>
          <a:ext cx="3115184" cy="149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4" r:id="rId7" imgW="4596480" imgH="2209320" progId="">
                  <p:embed/>
                </p:oleObj>
              </mc:Choice>
              <mc:Fallback>
                <p:oleObj r:id="rId7" imgW="4596480" imgH="2209320" progId="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9036" y="4368929"/>
                        <a:ext cx="3115184" cy="149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904504" y="312226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66" name="Elbow Connector 65"/>
          <p:cNvCxnSpPr>
            <a:endCxn id="64" idx="2"/>
          </p:cNvCxnSpPr>
          <p:nvPr/>
        </p:nvCxnSpPr>
        <p:spPr>
          <a:xfrm>
            <a:off x="3370466" y="3250511"/>
            <a:ext cx="1607951" cy="51292"/>
          </a:xfrm>
          <a:prstGeom prst="bentConnector3">
            <a:avLst>
              <a:gd name="adj1" fmla="val 347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929991" y="5117864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978416" y="2450115"/>
            <a:ext cx="1659795" cy="1703376"/>
            <a:chOff x="6205298" y="3163741"/>
            <a:chExt cx="1659795" cy="1703376"/>
          </a:xfrm>
        </p:grpSpPr>
        <p:sp>
          <p:nvSpPr>
            <p:cNvPr id="64" name="Trapezoid 63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5" name="Equation" r:id="rId9" imgW="164880" imgH="164880" progId="Equation.3">
                    <p:embed/>
                  </p:oleObj>
                </mc:Choice>
                <mc:Fallback>
                  <p:oleObj name="Equation" r:id="rId9" imgW="164880" imgH="164880" progId="Equation.3">
                    <p:embed/>
                    <p:pic>
                      <p:nvPicPr>
                        <p:cNvPr id="7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6" name="Elbow Connector 75"/>
          <p:cNvCxnSpPr>
            <a:endCxn id="78" idx="2"/>
          </p:cNvCxnSpPr>
          <p:nvPr/>
        </p:nvCxnSpPr>
        <p:spPr>
          <a:xfrm>
            <a:off x="3370467" y="5178055"/>
            <a:ext cx="1607951" cy="51292"/>
          </a:xfrm>
          <a:prstGeom prst="bentConnector3">
            <a:avLst>
              <a:gd name="adj1" fmla="val 347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978417" y="4377659"/>
            <a:ext cx="1659795" cy="1703376"/>
            <a:chOff x="6205298" y="3163741"/>
            <a:chExt cx="1659795" cy="1703376"/>
          </a:xfrm>
        </p:grpSpPr>
        <p:sp>
          <p:nvSpPr>
            <p:cNvPr id="78" name="Trapezoid 77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7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6" name="Equation" r:id="rId11" imgW="164880" imgH="164880" progId="Equation.3">
                    <p:embed/>
                  </p:oleObj>
                </mc:Choice>
                <mc:Fallback>
                  <p:oleObj name="Equation" r:id="rId11" imgW="164880" imgH="164880" progId="Equation.3">
                    <p:embed/>
                    <p:pic>
                      <p:nvPicPr>
                        <p:cNvPr id="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525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/>
          </p:nvPr>
        </p:nvGraphicFramePr>
        <p:xfrm>
          <a:off x="1207470" y="1633174"/>
          <a:ext cx="6860646" cy="95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26" name="Equation" r:id="rId3" imgW="2654280" imgH="419040" progId="Equation.3">
                  <p:embed/>
                </p:oleObj>
              </mc:Choice>
              <mc:Fallback>
                <p:oleObj name="Equation" r:id="rId3" imgW="2654280" imgH="4190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470" y="1633174"/>
                        <a:ext cx="6860646" cy="9516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090180" y="3355871"/>
            <a:ext cx="7035030" cy="3303835"/>
            <a:chOff x="1790212" y="1934915"/>
            <a:chExt cx="5895975" cy="2300567"/>
          </a:xfrm>
        </p:grpSpPr>
        <p:sp>
          <p:nvSpPr>
            <p:cNvPr id="19" name="Oval 18"/>
            <p:cNvSpPr/>
            <p:nvPr/>
          </p:nvSpPr>
          <p:spPr>
            <a:xfrm>
              <a:off x="3091218" y="3132535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0" name="Oval 19"/>
            <p:cNvSpPr/>
            <p:nvPr/>
          </p:nvSpPr>
          <p:spPr>
            <a:xfrm>
              <a:off x="3114541" y="2347425"/>
              <a:ext cx="403542" cy="30413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3096121" y="273388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3091218" y="3517625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3091218" y="3931727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2288818" y="2786147"/>
              <a:ext cx="438607" cy="27250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2386960" y="2785610"/>
            <a:ext cx="241300" cy="230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27" name="Equation" r:id="rId5" imgW="152280" imgH="215640" progId="Equation.3">
                    <p:embed/>
                  </p:oleObj>
                </mc:Choice>
                <mc:Fallback>
                  <p:oleObj name="Equation" r:id="rId5" imgW="1522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960" y="2785610"/>
                          <a:ext cx="241300" cy="230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Oval 26"/>
            <p:cNvSpPr/>
            <p:nvPr/>
          </p:nvSpPr>
          <p:spPr>
            <a:xfrm>
              <a:off x="2288818" y="3203981"/>
              <a:ext cx="438607" cy="27250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2377434" y="3204711"/>
            <a:ext cx="261937" cy="230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28" name="Equation" r:id="rId7" imgW="164880" imgH="215640" progId="Equation.3">
                    <p:embed/>
                  </p:oleObj>
                </mc:Choice>
                <mc:Fallback>
                  <p:oleObj name="Equation" r:id="rId7" imgW="164880" imgH="215640" progId="Equation.3">
                    <p:embed/>
                    <p:pic>
                      <p:nvPicPr>
                        <p:cNvPr id="28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7434" y="3204711"/>
                          <a:ext cx="261937" cy="230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Arrow Connector 28"/>
            <p:cNvCxnSpPr>
              <a:stCxn id="27" idx="6"/>
              <a:endCxn id="19" idx="2"/>
            </p:cNvCxnSpPr>
            <p:nvPr/>
          </p:nvCxnSpPr>
          <p:spPr>
            <a:xfrm flipV="1">
              <a:off x="2727425" y="3284413"/>
              <a:ext cx="363793" cy="558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5" idx="6"/>
              <a:endCxn id="20" idx="2"/>
            </p:cNvCxnSpPr>
            <p:nvPr/>
          </p:nvCxnSpPr>
          <p:spPr>
            <a:xfrm flipV="1">
              <a:off x="2727425" y="2499493"/>
              <a:ext cx="387116" cy="422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6"/>
              <a:endCxn id="22" idx="2"/>
            </p:cNvCxnSpPr>
            <p:nvPr/>
          </p:nvCxnSpPr>
          <p:spPr>
            <a:xfrm flipV="1">
              <a:off x="2727425" y="2900978"/>
              <a:ext cx="368696" cy="439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6"/>
              <a:endCxn id="23" idx="2"/>
            </p:cNvCxnSpPr>
            <p:nvPr/>
          </p:nvCxnSpPr>
          <p:spPr>
            <a:xfrm>
              <a:off x="2727425" y="2922400"/>
              <a:ext cx="363793" cy="747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6"/>
              <a:endCxn id="24" idx="2"/>
            </p:cNvCxnSpPr>
            <p:nvPr/>
          </p:nvCxnSpPr>
          <p:spPr>
            <a:xfrm>
              <a:off x="2727425" y="3340234"/>
              <a:ext cx="363793" cy="7433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6"/>
              <a:endCxn id="22" idx="2"/>
            </p:cNvCxnSpPr>
            <p:nvPr/>
          </p:nvCxnSpPr>
          <p:spPr>
            <a:xfrm flipV="1">
              <a:off x="2727425" y="2900978"/>
              <a:ext cx="368696" cy="21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3518084" y="2499492"/>
              <a:ext cx="526977" cy="6135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>
              <a:off x="3536504" y="2900978"/>
              <a:ext cx="508556" cy="212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3541409" y="3113089"/>
              <a:ext cx="503651" cy="1713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3541409" y="3113088"/>
              <a:ext cx="503651" cy="9705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3541409" y="3113089"/>
              <a:ext cx="503651" cy="556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040157" y="3344644"/>
              <a:ext cx="450193" cy="30375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045060" y="294599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42" name="Straight Arrow Connector 41"/>
            <p:cNvCxnSpPr>
              <a:endCxn id="40" idx="2"/>
            </p:cNvCxnSpPr>
            <p:nvPr/>
          </p:nvCxnSpPr>
          <p:spPr>
            <a:xfrm>
              <a:off x="3518083" y="2499494"/>
              <a:ext cx="522072" cy="997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40" idx="2"/>
            </p:cNvCxnSpPr>
            <p:nvPr/>
          </p:nvCxnSpPr>
          <p:spPr>
            <a:xfrm>
              <a:off x="3536503" y="2900977"/>
              <a:ext cx="503651" cy="595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40" idx="2"/>
            </p:cNvCxnSpPr>
            <p:nvPr/>
          </p:nvCxnSpPr>
          <p:spPr>
            <a:xfrm>
              <a:off x="3541409" y="3284412"/>
              <a:ext cx="498746" cy="212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40" idx="2"/>
            </p:cNvCxnSpPr>
            <p:nvPr/>
          </p:nvCxnSpPr>
          <p:spPr>
            <a:xfrm flipV="1">
              <a:off x="3541409" y="3496523"/>
              <a:ext cx="498746" cy="1729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0" idx="6"/>
              <a:endCxn id="94" idx="2"/>
            </p:cNvCxnSpPr>
            <p:nvPr/>
          </p:nvCxnSpPr>
          <p:spPr>
            <a:xfrm flipV="1">
              <a:off x="4490350" y="3339460"/>
              <a:ext cx="384513" cy="1570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6"/>
              <a:endCxn id="92" idx="2"/>
            </p:cNvCxnSpPr>
            <p:nvPr/>
          </p:nvCxnSpPr>
          <p:spPr>
            <a:xfrm flipV="1">
              <a:off x="4485443" y="2927094"/>
              <a:ext cx="380494" cy="18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4" idx="6"/>
              <a:endCxn id="40" idx="2"/>
            </p:cNvCxnSpPr>
            <p:nvPr/>
          </p:nvCxnSpPr>
          <p:spPr>
            <a:xfrm flipV="1">
              <a:off x="3541409" y="3496523"/>
              <a:ext cx="498746" cy="5870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5" idx="6"/>
              <a:endCxn id="24" idx="2"/>
            </p:cNvCxnSpPr>
            <p:nvPr/>
          </p:nvCxnSpPr>
          <p:spPr>
            <a:xfrm>
              <a:off x="2727425" y="2922400"/>
              <a:ext cx="363793" cy="1161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7" idx="6"/>
              <a:endCxn id="20" idx="2"/>
            </p:cNvCxnSpPr>
            <p:nvPr/>
          </p:nvCxnSpPr>
          <p:spPr>
            <a:xfrm flipV="1">
              <a:off x="2727425" y="2499493"/>
              <a:ext cx="387116" cy="8407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7" idx="6"/>
              <a:endCxn id="23" idx="2"/>
            </p:cNvCxnSpPr>
            <p:nvPr/>
          </p:nvCxnSpPr>
          <p:spPr>
            <a:xfrm>
              <a:off x="2727425" y="3340234"/>
              <a:ext cx="363793" cy="3292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2640503"/>
                </p:ext>
              </p:extLst>
            </p:nvPr>
          </p:nvGraphicFramePr>
          <p:xfrm>
            <a:off x="1790212" y="2902248"/>
            <a:ext cx="368334" cy="524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29" name="Equation" r:id="rId9" imgW="126720" imgH="177480" progId="Equation.3">
                    <p:embed/>
                  </p:oleObj>
                </mc:Choice>
                <mc:Fallback>
                  <p:oleObj name="Equation" r:id="rId9" imgW="126720" imgH="177480" progId="Equation.3">
                    <p:embed/>
                    <p:pic>
                      <p:nvPicPr>
                        <p:cNvPr id="5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0212" y="2902248"/>
                          <a:ext cx="368334" cy="52416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Oval 53"/>
            <p:cNvSpPr/>
            <p:nvPr/>
          </p:nvSpPr>
          <p:spPr>
            <a:xfrm>
              <a:off x="3114541" y="1934915"/>
              <a:ext cx="403542" cy="30413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180709" y="1973791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0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5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709" y="1973791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209778" y="2370998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1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5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778" y="2370998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214627" y="277295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2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6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4627" y="277295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206963" y="3166275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3" name="Equation" r:id="rId16" imgW="126720" imgH="177480" progId="Equation.3">
                    <p:embed/>
                  </p:oleObj>
                </mc:Choice>
                <mc:Fallback>
                  <p:oleObj name="Equation" r:id="rId16" imgW="126720" imgH="17748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6963" y="3166275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224328" y="3552072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4" name="Equation" r:id="rId17" imgW="126720" imgH="177480" progId="Equation.3">
                    <p:embed/>
                  </p:oleObj>
                </mc:Choice>
                <mc:Fallback>
                  <p:oleObj name="Equation" r:id="rId17" imgW="126720" imgH="177480" progId="Equation.3">
                    <p:embed/>
                    <p:pic>
                      <p:nvPicPr>
                        <p:cNvPr id="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328" y="3552072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211639" y="395025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5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6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1639" y="395025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8" name="Straight Arrow Connector 67"/>
            <p:cNvCxnSpPr>
              <a:stCxn id="25" idx="6"/>
              <a:endCxn id="19" idx="2"/>
            </p:cNvCxnSpPr>
            <p:nvPr/>
          </p:nvCxnSpPr>
          <p:spPr>
            <a:xfrm>
              <a:off x="2727425" y="2922400"/>
              <a:ext cx="363793" cy="362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5" idx="6"/>
              <a:endCxn id="54" idx="2"/>
            </p:cNvCxnSpPr>
            <p:nvPr/>
          </p:nvCxnSpPr>
          <p:spPr>
            <a:xfrm flipV="1">
              <a:off x="2727425" y="2086983"/>
              <a:ext cx="387116" cy="835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27" idx="6"/>
              <a:endCxn id="54" idx="2"/>
            </p:cNvCxnSpPr>
            <p:nvPr/>
          </p:nvCxnSpPr>
          <p:spPr>
            <a:xfrm flipV="1">
              <a:off x="2727425" y="2086983"/>
              <a:ext cx="387116" cy="1253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4029530" y="2522138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cxnSp>
          <p:nvCxnSpPr>
            <p:cNvPr id="73" name="Straight Arrow Connector 72"/>
            <p:cNvCxnSpPr>
              <a:stCxn id="71" idx="6"/>
              <a:endCxn id="92" idx="2"/>
            </p:cNvCxnSpPr>
            <p:nvPr/>
          </p:nvCxnSpPr>
          <p:spPr>
            <a:xfrm>
              <a:off x="4469913" y="2689228"/>
              <a:ext cx="396024" cy="237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4" idx="6"/>
              <a:endCxn id="71" idx="2"/>
            </p:cNvCxnSpPr>
            <p:nvPr/>
          </p:nvCxnSpPr>
          <p:spPr>
            <a:xfrm>
              <a:off x="3518083" y="2086983"/>
              <a:ext cx="511447" cy="6022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4" idx="6"/>
              <a:endCxn id="41" idx="2"/>
            </p:cNvCxnSpPr>
            <p:nvPr/>
          </p:nvCxnSpPr>
          <p:spPr>
            <a:xfrm>
              <a:off x="3518083" y="2086983"/>
              <a:ext cx="526977" cy="10261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4" idx="6"/>
              <a:endCxn id="40" idx="2"/>
            </p:cNvCxnSpPr>
            <p:nvPr/>
          </p:nvCxnSpPr>
          <p:spPr>
            <a:xfrm>
              <a:off x="3518083" y="2086983"/>
              <a:ext cx="522074" cy="14095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20" idx="6"/>
              <a:endCxn id="71" idx="2"/>
            </p:cNvCxnSpPr>
            <p:nvPr/>
          </p:nvCxnSpPr>
          <p:spPr>
            <a:xfrm>
              <a:off x="3518083" y="2499493"/>
              <a:ext cx="511447" cy="189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22" idx="6"/>
              <a:endCxn id="71" idx="2"/>
            </p:cNvCxnSpPr>
            <p:nvPr/>
          </p:nvCxnSpPr>
          <p:spPr>
            <a:xfrm flipV="1">
              <a:off x="3536504" y="2689228"/>
              <a:ext cx="493026" cy="2117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9" idx="6"/>
              <a:endCxn id="71" idx="2"/>
            </p:cNvCxnSpPr>
            <p:nvPr/>
          </p:nvCxnSpPr>
          <p:spPr>
            <a:xfrm flipV="1">
              <a:off x="3541411" y="2689228"/>
              <a:ext cx="488119" cy="5951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23" idx="6"/>
              <a:endCxn id="71" idx="2"/>
            </p:cNvCxnSpPr>
            <p:nvPr/>
          </p:nvCxnSpPr>
          <p:spPr>
            <a:xfrm flipV="1">
              <a:off x="3541411" y="2689228"/>
              <a:ext cx="488119" cy="980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24" idx="6"/>
              <a:endCxn id="71" idx="2"/>
            </p:cNvCxnSpPr>
            <p:nvPr/>
          </p:nvCxnSpPr>
          <p:spPr>
            <a:xfrm flipV="1">
              <a:off x="3541411" y="2689228"/>
              <a:ext cx="488119" cy="13943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131413" y="2540074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6" name="Equation" r:id="rId19" imgW="126720" imgH="177480" progId="Equation.3">
                    <p:embed/>
                  </p:oleObj>
                </mc:Choice>
                <mc:Fallback>
                  <p:oleObj name="Equation" r:id="rId19" imgW="126720" imgH="177480" progId="Equation.3">
                    <p:embed/>
                    <p:pic>
                      <p:nvPicPr>
                        <p:cNvPr id="8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1413" y="2540074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160482" y="2937281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7" name="Equation" r:id="rId21" imgW="126720" imgH="177480" progId="Equation.3">
                    <p:embed/>
                  </p:oleObj>
                </mc:Choice>
                <mc:Fallback>
                  <p:oleObj name="Equation" r:id="rId21" imgW="126720" imgH="177480" progId="Equation.3">
                    <p:embed/>
                    <p:pic>
                      <p:nvPicPr>
                        <p:cNvPr id="8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482" y="2937281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165331" y="3339237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8" name="Equation" r:id="rId22" imgW="126720" imgH="177480" progId="Equation.3">
                    <p:embed/>
                  </p:oleObj>
                </mc:Choice>
                <mc:Fallback>
                  <p:oleObj name="Equation" r:id="rId22" imgW="126720" imgH="177480" progId="Equation.3">
                    <p:embed/>
                    <p:pic>
                      <p:nvPicPr>
                        <p:cNvPr id="8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5331" y="3339237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Oval 89"/>
            <p:cNvSpPr/>
            <p:nvPr/>
          </p:nvSpPr>
          <p:spPr>
            <a:xfrm>
              <a:off x="5623708" y="2972059"/>
              <a:ext cx="478560" cy="3209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9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5726564" y="3041109"/>
            <a:ext cx="325402" cy="208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39" name="Equation" r:id="rId23" imgW="152280" imgH="139680" progId="Equation.3">
                    <p:embed/>
                  </p:oleObj>
                </mc:Choice>
                <mc:Fallback>
                  <p:oleObj name="Equation" r:id="rId23" imgW="152280" imgH="139680" progId="Equation.3">
                    <p:embed/>
                    <p:pic>
                      <p:nvPicPr>
                        <p:cNvPr id="9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6564" y="3041109"/>
                          <a:ext cx="325402" cy="20871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Oval 91"/>
            <p:cNvSpPr/>
            <p:nvPr/>
          </p:nvSpPr>
          <p:spPr>
            <a:xfrm>
              <a:off x="4865937" y="2760004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9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981359" y="2751287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40" name="Equation" r:id="rId25" imgW="126720" imgH="177480" progId="Equation.3">
                    <p:embed/>
                  </p:oleObj>
                </mc:Choice>
                <mc:Fallback>
                  <p:oleObj name="Equation" r:id="rId25" imgW="126720" imgH="177480" progId="Equation.3">
                    <p:embed/>
                    <p:pic>
                      <p:nvPicPr>
                        <p:cNvPr id="9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1359" y="2751287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Oval 93"/>
            <p:cNvSpPr/>
            <p:nvPr/>
          </p:nvSpPr>
          <p:spPr>
            <a:xfrm>
              <a:off x="4874863" y="3172370"/>
              <a:ext cx="440383" cy="3341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9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990285" y="3163653"/>
            <a:ext cx="2714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41" name="Equation" r:id="rId26" imgW="126720" imgH="177480" progId="Equation.3">
                    <p:embed/>
                  </p:oleObj>
                </mc:Choice>
                <mc:Fallback>
                  <p:oleObj name="Equation" r:id="rId26" imgW="126720" imgH="177480" progId="Equation.3">
                    <p:embed/>
                    <p:pic>
                      <p:nvPicPr>
                        <p:cNvPr id="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0285" y="3163653"/>
                          <a:ext cx="271462" cy="266700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6" name="Straight Arrow Connector 95"/>
            <p:cNvCxnSpPr>
              <a:stCxn id="41" idx="6"/>
              <a:endCxn id="94" idx="2"/>
            </p:cNvCxnSpPr>
            <p:nvPr/>
          </p:nvCxnSpPr>
          <p:spPr>
            <a:xfrm>
              <a:off x="4485443" y="3113088"/>
              <a:ext cx="389420" cy="226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40" idx="6"/>
              <a:endCxn id="92" idx="2"/>
            </p:cNvCxnSpPr>
            <p:nvPr/>
          </p:nvCxnSpPr>
          <p:spPr>
            <a:xfrm flipV="1">
              <a:off x="4490350" y="2927094"/>
              <a:ext cx="375587" cy="569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71" idx="6"/>
              <a:endCxn id="94" idx="2"/>
            </p:cNvCxnSpPr>
            <p:nvPr/>
          </p:nvCxnSpPr>
          <p:spPr>
            <a:xfrm>
              <a:off x="4469913" y="2689228"/>
              <a:ext cx="404950" cy="65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92" idx="6"/>
              <a:endCxn id="90" idx="2"/>
            </p:cNvCxnSpPr>
            <p:nvPr/>
          </p:nvCxnSpPr>
          <p:spPr>
            <a:xfrm>
              <a:off x="5306320" y="2927094"/>
              <a:ext cx="317388" cy="205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4" idx="6"/>
              <a:endCxn id="90" idx="2"/>
            </p:cNvCxnSpPr>
            <p:nvPr/>
          </p:nvCxnSpPr>
          <p:spPr>
            <a:xfrm flipV="1">
              <a:off x="5315246" y="3132535"/>
              <a:ext cx="308462" cy="2069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154822" y="2979331"/>
            <a:ext cx="1531365" cy="26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42" name="Equation" r:id="rId27" imgW="1155600" imgH="215640" progId="Equation.3">
                    <p:embed/>
                  </p:oleObj>
                </mc:Choice>
                <mc:Fallback>
                  <p:oleObj name="Equation" r:id="rId27" imgW="1155600" imgH="215640" progId="Equation.3">
                    <p:embed/>
                    <p:pic>
                      <p:nvPicPr>
                        <p:cNvPr id="10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822" y="2979331"/>
                          <a:ext cx="1531365" cy="2675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" name="TextBox 76"/>
          <p:cNvSpPr txBox="1"/>
          <p:nvPr/>
        </p:nvSpPr>
        <p:spPr>
          <a:xfrm>
            <a:off x="141342" y="622098"/>
            <a:ext cx="8150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Rappel, entropie croisée</a:t>
            </a:r>
            <a:r>
              <a:rPr lang="fr-CA" dirty="0" smtClean="0"/>
              <a:t> pour une régression logistique binaire:</a:t>
            </a:r>
          </a:p>
        </p:txBody>
      </p:sp>
    </p:spTree>
    <p:extLst>
      <p:ext uri="{BB962C8B-B14F-4D97-AF65-F5344CB8AC3E}">
        <p14:creationId xmlns:p14="http://schemas.microsoft.com/office/powerpoint/2010/main" val="6697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01260"/>
              </p:ext>
            </p:extLst>
          </p:nvPr>
        </p:nvGraphicFramePr>
        <p:xfrm>
          <a:off x="1143000" y="1633538"/>
          <a:ext cx="6989763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25" name="Equation" r:id="rId3" imgW="2705040" imgH="419040" progId="Equation.3">
                  <p:embed/>
                </p:oleObj>
              </mc:Choice>
              <mc:Fallback>
                <p:oleObj name="Equation" r:id="rId3" imgW="2705040" imgH="4190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33538"/>
                        <a:ext cx="6989763" cy="950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4048298" y="2275307"/>
            <a:ext cx="8313" cy="507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7243156" y="2275307"/>
            <a:ext cx="8313" cy="507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41342" y="681884"/>
            <a:ext cx="6818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 réseau discriminateur est représenté par la</a:t>
            </a:r>
            <a:r>
              <a:rPr lang="fr-CA" b="1" dirty="0" smtClean="0"/>
              <a:t> </a:t>
            </a:r>
            <a:r>
              <a:rPr lang="fr-CA" b="1" dirty="0" smtClean="0">
                <a:solidFill>
                  <a:srgbClr val="FF0000"/>
                </a:solidFill>
              </a:rPr>
              <a:t>lettre D</a:t>
            </a:r>
            <a:endParaRPr lang="fr-CA" dirty="0" smtClean="0"/>
          </a:p>
        </p:txBody>
      </p:sp>
      <p:grpSp>
        <p:nvGrpSpPr>
          <p:cNvPr id="113" name="Group 112"/>
          <p:cNvGrpSpPr/>
          <p:nvPr/>
        </p:nvGrpSpPr>
        <p:grpSpPr>
          <a:xfrm>
            <a:off x="4344930" y="4057677"/>
            <a:ext cx="1659795" cy="1703376"/>
            <a:chOff x="6205298" y="3163741"/>
            <a:chExt cx="1659795" cy="1703376"/>
          </a:xfrm>
        </p:grpSpPr>
        <p:sp>
          <p:nvSpPr>
            <p:cNvPr id="114" name="Trapezoid 113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1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26" name="Equation" r:id="rId5" imgW="164880" imgH="164880" progId="Equation.3">
                    <p:embed/>
                  </p:oleObj>
                </mc:Choice>
                <mc:Fallback>
                  <p:oleObj name="Equation" r:id="rId5" imgW="164880" imgH="164880" progId="Equation.3">
                    <p:embed/>
                    <p:pic>
                      <p:nvPicPr>
                        <p:cNvPr id="10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177291"/>
              </p:ext>
            </p:extLst>
          </p:nvPr>
        </p:nvGraphicFramePr>
        <p:xfrm>
          <a:off x="3694150" y="4575989"/>
          <a:ext cx="439493" cy="75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27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50" y="4575989"/>
                        <a:ext cx="439493" cy="752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487236"/>
              </p:ext>
            </p:extLst>
          </p:nvPr>
        </p:nvGraphicFramePr>
        <p:xfrm>
          <a:off x="6070044" y="4750672"/>
          <a:ext cx="699248" cy="38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28" name="Equation" r:id="rId9" imgW="342720" imgH="215640" progId="Equation.3">
                  <p:embed/>
                </p:oleObj>
              </mc:Choice>
              <mc:Fallback>
                <p:oleObj name="Equation" r:id="rId9" imgW="342720" imgH="215640" progId="Equation.3">
                  <p:embed/>
                  <p:pic>
                    <p:nvPicPr>
                      <p:cNvPr id="1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044" y="4750672"/>
                        <a:ext cx="699248" cy="3865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6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861923"/>
              </p:ext>
            </p:extLst>
          </p:nvPr>
        </p:nvGraphicFramePr>
        <p:xfrm>
          <a:off x="819531" y="1524833"/>
          <a:ext cx="7515225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34" name="Equation" r:id="rId3" imgW="2908080" imgH="419040" progId="Equation.3">
                  <p:embed/>
                </p:oleObj>
              </mc:Choice>
              <mc:Fallback>
                <p:oleObj name="Equation" r:id="rId3" imgW="2908080" imgH="4190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531" y="1524833"/>
                        <a:ext cx="7515225" cy="950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7589520" y="2315254"/>
            <a:ext cx="8313" cy="507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41342" y="681884"/>
            <a:ext cx="858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Puisque les images </a:t>
            </a:r>
            <a:r>
              <a:rPr lang="fr-CA" b="1" dirty="0" smtClean="0">
                <a:solidFill>
                  <a:srgbClr val="FF0000"/>
                </a:solidFill>
              </a:rPr>
              <a:t>synthétiques</a:t>
            </a:r>
            <a:r>
              <a:rPr lang="fr-CA" dirty="0" smtClean="0"/>
              <a:t> ont été générées par le </a:t>
            </a:r>
            <a:r>
              <a:rPr lang="fr-CA" b="1" dirty="0" smtClean="0">
                <a:solidFill>
                  <a:srgbClr val="FF0000"/>
                </a:solidFill>
              </a:rPr>
              <a:t>générateur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94182" y="4120973"/>
            <a:ext cx="1659795" cy="1703376"/>
            <a:chOff x="6205298" y="3163741"/>
            <a:chExt cx="1659795" cy="1703376"/>
          </a:xfrm>
        </p:grpSpPr>
        <p:sp>
          <p:nvSpPr>
            <p:cNvPr id="10" name="Trapezoid 9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2296348"/>
                </p:ext>
              </p:extLst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435" name="Equation" r:id="rId5" imgW="164880" imgH="164880" progId="Equation.3">
                    <p:embed/>
                  </p:oleObj>
                </mc:Choice>
                <mc:Fallback>
                  <p:oleObj name="Equation" r:id="rId5" imgW="164880" imgH="164880" progId="Equation.3">
                    <p:embed/>
                    <p:pic>
                      <p:nvPicPr>
                        <p:cNvPr id="10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006175"/>
              </p:ext>
            </p:extLst>
          </p:nvPr>
        </p:nvGraphicFramePr>
        <p:xfrm>
          <a:off x="2906932" y="5584950"/>
          <a:ext cx="439493" cy="75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36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932" y="5584950"/>
                        <a:ext cx="439493" cy="752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41342" y="3404993"/>
            <a:ext cx="2676698" cy="1095291"/>
            <a:chOff x="4796884" y="4516678"/>
            <a:chExt cx="3132860" cy="153073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7672922"/>
                </p:ext>
              </p:extLst>
            </p:nvPr>
          </p:nvGraphicFramePr>
          <p:xfrm>
            <a:off x="4796884" y="4516678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437" r:id="rId9" imgW="6514200" imgH="1625040" progId="">
                    <p:embed/>
                  </p:oleObj>
                </mc:Choice>
                <mc:Fallback>
                  <p:oleObj r:id="rId9" imgW="6514200" imgH="1625040" progId="">
                    <p:embed/>
                    <p:pic>
                      <p:nvPicPr>
                        <p:cNvPr id="109" name="Object 10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96884" y="4516678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477641"/>
                </p:ext>
              </p:extLst>
            </p:nvPr>
          </p:nvGraphicFramePr>
          <p:xfrm>
            <a:off x="4796886" y="5260928"/>
            <a:ext cx="3132858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438" r:id="rId11" imgW="6476040" imgH="1625040" progId="">
                    <p:embed/>
                  </p:oleObj>
                </mc:Choice>
                <mc:Fallback>
                  <p:oleObj r:id="rId11" imgW="6476040" imgH="1625040" progId="">
                    <p:embed/>
                    <p:pic>
                      <p:nvPicPr>
                        <p:cNvPr id="110" name="Object 10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96886" y="5260928"/>
                          <a:ext cx="3132858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080580"/>
              </p:ext>
            </p:extLst>
          </p:nvPr>
        </p:nvGraphicFramePr>
        <p:xfrm>
          <a:off x="141342" y="5289098"/>
          <a:ext cx="2796126" cy="1344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39" r:id="rId13" imgW="4596480" imgH="2209320" progId="">
                  <p:embed/>
                </p:oleObj>
              </mc:Choice>
              <mc:Fallback>
                <p:oleObj r:id="rId13" imgW="4596480" imgH="2209320" progId="">
                  <p:embed/>
                  <p:pic>
                    <p:nvPicPr>
                      <p:cNvPr id="111" name="Object 1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1342" y="5289098"/>
                        <a:ext cx="2796126" cy="1344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55086"/>
              </p:ext>
            </p:extLst>
          </p:nvPr>
        </p:nvGraphicFramePr>
        <p:xfrm>
          <a:off x="2815517" y="3493497"/>
          <a:ext cx="1144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40" name="Equation" r:id="rId15" imgW="330120" imgH="215640" progId="Equation.3">
                  <p:embed/>
                </p:oleObj>
              </mc:Choice>
              <mc:Fallback>
                <p:oleObj name="Equation" r:id="rId15" imgW="330120" imgH="215640" progId="Equation.3">
                  <p:embed/>
                  <p:pic>
                    <p:nvPicPr>
                      <p:cNvPr id="1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517" y="3493497"/>
                        <a:ext cx="1144588" cy="914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Elbow Connector 3"/>
          <p:cNvCxnSpPr>
            <a:endCxn id="10" idx="2"/>
          </p:cNvCxnSpPr>
          <p:nvPr/>
        </p:nvCxnSpPr>
        <p:spPr>
          <a:xfrm>
            <a:off x="3960105" y="3964456"/>
            <a:ext cx="1234078" cy="10082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endCxn id="10" idx="2"/>
          </p:cNvCxnSpPr>
          <p:nvPr/>
        </p:nvCxnSpPr>
        <p:spPr>
          <a:xfrm flipV="1">
            <a:off x="3408218" y="4972661"/>
            <a:ext cx="1785965" cy="1004190"/>
          </a:xfrm>
          <a:prstGeom prst="bentConnector3">
            <a:avLst>
              <a:gd name="adj1" fmla="val 6489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6853978" y="4500284"/>
            <a:ext cx="743855" cy="5160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6853978" y="5001048"/>
            <a:ext cx="743855" cy="4737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81470"/>
              </p:ext>
            </p:extLst>
          </p:nvPr>
        </p:nvGraphicFramePr>
        <p:xfrm>
          <a:off x="7646739" y="4322661"/>
          <a:ext cx="858983" cy="35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41" name="Equation" r:id="rId17" imgW="545760" imgH="215640" progId="Equation.3">
                  <p:embed/>
                </p:oleObj>
              </mc:Choice>
              <mc:Fallback>
                <p:oleObj name="Equation" r:id="rId17" imgW="545760" imgH="21564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739" y="4322661"/>
                        <a:ext cx="858983" cy="3552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284194"/>
              </p:ext>
            </p:extLst>
          </p:nvPr>
        </p:nvGraphicFramePr>
        <p:xfrm>
          <a:off x="7646739" y="5329533"/>
          <a:ext cx="539535" cy="35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42" name="Equation" r:id="rId19" imgW="342720" imgH="215640" progId="Equation.3">
                  <p:embed/>
                </p:oleObj>
              </mc:Choice>
              <mc:Fallback>
                <p:oleObj name="Equation" r:id="rId19" imgW="342720" imgH="21564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739" y="5329533"/>
                        <a:ext cx="539535" cy="3552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96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3745"/>
              </p:ext>
            </p:extLst>
          </p:nvPr>
        </p:nvGraphicFramePr>
        <p:xfrm>
          <a:off x="639763" y="1497013"/>
          <a:ext cx="78755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1" name="Equation" r:id="rId3" imgW="3047760" imgH="444240" progId="Equation.3">
                  <p:embed/>
                </p:oleObj>
              </mc:Choice>
              <mc:Fallback>
                <p:oleObj name="Equation" r:id="rId3" imgW="3047760" imgH="4442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1497013"/>
                        <a:ext cx="7875587" cy="1009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0" y="640941"/>
            <a:ext cx="9233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Sans perte de généralité, séparer la </a:t>
            </a:r>
            <a:r>
              <a:rPr lang="fr-CA" dirty="0" err="1" smtClean="0"/>
              <a:t>loss</a:t>
            </a:r>
            <a:r>
              <a:rPr lang="fr-CA" dirty="0" smtClean="0"/>
              <a:t> des images réelles et synthétiques</a:t>
            </a:r>
            <a:endParaRPr lang="fr-CA" b="1" dirty="0" smtClean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94182" y="4120973"/>
            <a:ext cx="1659795" cy="1703376"/>
            <a:chOff x="6205298" y="3163741"/>
            <a:chExt cx="1659795" cy="1703376"/>
          </a:xfrm>
        </p:grpSpPr>
        <p:sp>
          <p:nvSpPr>
            <p:cNvPr id="10" name="Trapezoid 9"/>
            <p:cNvSpPr/>
            <p:nvPr/>
          </p:nvSpPr>
          <p:spPr>
            <a:xfrm rot="5400000">
              <a:off x="6183508" y="3185531"/>
              <a:ext cx="1703376" cy="165979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627871" y="3682053"/>
            <a:ext cx="7588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452" name="Equation" r:id="rId5" imgW="164880" imgH="164880" progId="Equation.3">
                    <p:embed/>
                  </p:oleObj>
                </mc:Choice>
                <mc:Fallback>
                  <p:oleObj name="Equation" r:id="rId5" imgW="164880" imgH="164880" progId="Equation.3">
                    <p:embed/>
                    <p:pic>
                      <p:nvPicPr>
                        <p:cNvPr id="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871" y="3682053"/>
                          <a:ext cx="758825" cy="666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6"/>
          <p:cNvGraphicFramePr>
            <a:graphicFrameLocks noChangeAspect="1"/>
          </p:cNvGraphicFramePr>
          <p:nvPr>
            <p:extLst/>
          </p:nvPr>
        </p:nvGraphicFramePr>
        <p:xfrm>
          <a:off x="2906932" y="5584950"/>
          <a:ext cx="439493" cy="75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3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932" y="5584950"/>
                        <a:ext cx="439493" cy="752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41342" y="3404993"/>
            <a:ext cx="2676698" cy="1095291"/>
            <a:chOff x="4796884" y="4516678"/>
            <a:chExt cx="3132860" cy="153073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4796884" y="4516678"/>
            <a:ext cx="3132860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454" r:id="rId9" imgW="6514200" imgH="1625040" progId="">
                    <p:embed/>
                  </p:oleObj>
                </mc:Choice>
                <mc:Fallback>
                  <p:oleObj r:id="rId9" imgW="6514200" imgH="1625040" progId="">
                    <p:embed/>
                    <p:pic>
                      <p:nvPicPr>
                        <p:cNvPr id="14" name="Object 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96884" y="4516678"/>
                          <a:ext cx="3132860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4796886" y="5260928"/>
            <a:ext cx="3132858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455" r:id="rId11" imgW="6476040" imgH="1625040" progId="">
                    <p:embed/>
                  </p:oleObj>
                </mc:Choice>
                <mc:Fallback>
                  <p:oleObj r:id="rId11" imgW="6476040" imgH="1625040" progId="">
                    <p:embed/>
                    <p:pic>
                      <p:nvPicPr>
                        <p:cNvPr id="15" name="Object 1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96886" y="5260928"/>
                          <a:ext cx="3132858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41342" y="5289098"/>
          <a:ext cx="2796126" cy="1344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6" r:id="rId13" imgW="4596480" imgH="2209320" progId="">
                  <p:embed/>
                </p:oleObj>
              </mc:Choice>
              <mc:Fallback>
                <p:oleObj r:id="rId13" imgW="4596480" imgH="2209320" progId="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1342" y="5289098"/>
                        <a:ext cx="2796126" cy="1344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/>
          </p:nvPr>
        </p:nvGraphicFramePr>
        <p:xfrm>
          <a:off x="2815517" y="3493497"/>
          <a:ext cx="1144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7" name="Equation" r:id="rId15" imgW="330120" imgH="215640" progId="Equation.3">
                  <p:embed/>
                </p:oleObj>
              </mc:Choice>
              <mc:Fallback>
                <p:oleObj name="Equation" r:id="rId15" imgW="330120" imgH="21564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517" y="3493497"/>
                        <a:ext cx="1144588" cy="914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Elbow Connector 3"/>
          <p:cNvCxnSpPr>
            <a:endCxn id="10" idx="2"/>
          </p:cNvCxnSpPr>
          <p:nvPr/>
        </p:nvCxnSpPr>
        <p:spPr>
          <a:xfrm>
            <a:off x="3960105" y="3964456"/>
            <a:ext cx="1234078" cy="10082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endCxn id="10" idx="2"/>
          </p:cNvCxnSpPr>
          <p:nvPr/>
        </p:nvCxnSpPr>
        <p:spPr>
          <a:xfrm flipV="1">
            <a:off x="3408218" y="4972661"/>
            <a:ext cx="1785965" cy="1004190"/>
          </a:xfrm>
          <a:prstGeom prst="bentConnector3">
            <a:avLst>
              <a:gd name="adj1" fmla="val 6489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6853978" y="4500284"/>
            <a:ext cx="743855" cy="5160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6853978" y="5001048"/>
            <a:ext cx="743855" cy="4737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393184"/>
              </p:ext>
            </p:extLst>
          </p:nvPr>
        </p:nvGraphicFramePr>
        <p:xfrm>
          <a:off x="7296150" y="4560888"/>
          <a:ext cx="16478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8" name="Equation" r:id="rId17" imgW="1041120" imgH="215640" progId="Equation.3">
                  <p:embed/>
                </p:oleObj>
              </mc:Choice>
              <mc:Fallback>
                <p:oleObj name="Equation" r:id="rId17" imgW="1041120" imgH="2156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6150" y="4560888"/>
                        <a:ext cx="1647825" cy="3000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125389"/>
              </p:ext>
            </p:extLst>
          </p:nvPr>
        </p:nvGraphicFramePr>
        <p:xfrm>
          <a:off x="7561896" y="5474756"/>
          <a:ext cx="971620" cy="279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59" name="Equation" r:id="rId19" imgW="660240" imgH="215640" progId="Equation.3">
                  <p:embed/>
                </p:oleObj>
              </mc:Choice>
              <mc:Fallback>
                <p:oleObj name="Equation" r:id="rId19" imgW="660240" imgH="21564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896" y="5474756"/>
                        <a:ext cx="971620" cy="2790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Brace 1"/>
          <p:cNvSpPr/>
          <p:nvPr/>
        </p:nvSpPr>
        <p:spPr>
          <a:xfrm rot="5400000">
            <a:off x="2937274" y="1225759"/>
            <a:ext cx="340822" cy="2795624"/>
          </a:xfrm>
          <a:prstGeom prst="rightBrace">
            <a:avLst>
              <a:gd name="adj1" fmla="val 302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ight Brace 24"/>
          <p:cNvSpPr/>
          <p:nvPr/>
        </p:nvSpPr>
        <p:spPr>
          <a:xfrm rot="5400000">
            <a:off x="6576148" y="874376"/>
            <a:ext cx="340822" cy="3537582"/>
          </a:xfrm>
          <a:prstGeom prst="rightBrace">
            <a:avLst>
              <a:gd name="adj1" fmla="val 302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2210401" y="2779119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Perte images réelles</a:t>
            </a:r>
            <a:endParaRPr lang="en-CA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575607" y="2795767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Perte images synthétiques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1054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/>
          </p:nvPr>
        </p:nvGraphicFramePr>
        <p:xfrm>
          <a:off x="3165475" y="1684338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80" name="Equation" r:id="rId3" imgW="1091880" imgH="279360" progId="Equation.3">
                  <p:embed/>
                </p:oleObj>
              </mc:Choice>
              <mc:Fallback>
                <p:oleObj name="Equation" r:id="rId3" imgW="1091880" imgH="27936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684338"/>
                        <a:ext cx="2822575" cy="635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247684" y="609503"/>
            <a:ext cx="874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Rappel: Espérance mathématique et </a:t>
            </a:r>
            <a:r>
              <a:rPr lang="fr-CA" b="1" dirty="0">
                <a:solidFill>
                  <a:srgbClr val="FF0000"/>
                </a:solidFill>
              </a:rPr>
              <a:t>approximation Monte Carlo</a:t>
            </a:r>
            <a:endParaRPr lang="fr-CA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/>
          </p:nvPr>
        </p:nvGraphicFramePr>
        <p:xfrm>
          <a:off x="2674765" y="3898179"/>
          <a:ext cx="393858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81" name="Equation" r:id="rId5" imgW="1523880" imgH="279360" progId="Equation.3">
                  <p:embed/>
                </p:oleObj>
              </mc:Choice>
              <mc:Fallback>
                <p:oleObj name="Equation" r:id="rId5" imgW="1523880" imgH="27936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765" y="3898179"/>
                        <a:ext cx="3938587" cy="635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2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637386"/>
              </p:ext>
            </p:extLst>
          </p:nvPr>
        </p:nvGraphicFramePr>
        <p:xfrm>
          <a:off x="3165475" y="1684338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13" name="Equation" r:id="rId3" imgW="1091880" imgH="279360" progId="Equation.3">
                  <p:embed/>
                </p:oleObj>
              </mc:Choice>
              <mc:Fallback>
                <p:oleObj name="Equation" r:id="rId3" imgW="1091880" imgH="27936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684338"/>
                        <a:ext cx="2822575" cy="635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247684" y="609503"/>
            <a:ext cx="874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Rappel: Espérance mathématique et approximation Monte Carlo</a:t>
            </a:r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81191"/>
              </p:ext>
            </p:extLst>
          </p:nvPr>
        </p:nvGraphicFramePr>
        <p:xfrm>
          <a:off x="2674765" y="3898179"/>
          <a:ext cx="393858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14" name="Equation" r:id="rId5" imgW="1523880" imgH="279360" progId="Equation.3">
                  <p:embed/>
                </p:oleObj>
              </mc:Choice>
              <mc:Fallback>
                <p:oleObj name="Equation" r:id="rId5" imgW="1523880" imgH="27936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765" y="3898179"/>
                        <a:ext cx="3938587" cy="635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60264"/>
              </p:ext>
            </p:extLst>
          </p:nvPr>
        </p:nvGraphicFramePr>
        <p:xfrm>
          <a:off x="4035425" y="2159471"/>
          <a:ext cx="39052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15" name="Equation" r:id="rId7" imgW="1511280" imgH="431640" progId="Equation.3">
                  <p:embed/>
                </p:oleObj>
              </mc:Choice>
              <mc:Fallback>
                <p:oleObj name="Equation" r:id="rId7" imgW="1511280" imgH="4316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425" y="2159471"/>
                        <a:ext cx="3905250" cy="9810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098643"/>
              </p:ext>
            </p:extLst>
          </p:nvPr>
        </p:nvGraphicFramePr>
        <p:xfrm>
          <a:off x="4126057" y="4533179"/>
          <a:ext cx="44291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16" name="Equation" r:id="rId9" imgW="1714320" imgH="431640" progId="Equation.3">
                  <p:embed/>
                </p:oleObj>
              </mc:Choice>
              <mc:Fallback>
                <p:oleObj name="Equation" r:id="rId9" imgW="1714320" imgH="43164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057" y="4533179"/>
                        <a:ext cx="4429125" cy="9810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00712" y="3700425"/>
            <a:ext cx="2205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approximation </a:t>
            </a:r>
            <a:endParaRPr lang="fr-CA" b="1" dirty="0" smtClean="0">
              <a:solidFill>
                <a:srgbClr val="FF0000"/>
              </a:solidFill>
            </a:endParaRPr>
          </a:p>
          <a:p>
            <a:r>
              <a:rPr lang="fr-CA" b="1" dirty="0" smtClean="0">
                <a:solidFill>
                  <a:srgbClr val="FF0000"/>
                </a:solidFill>
              </a:rPr>
              <a:t>Monte </a:t>
            </a:r>
            <a:r>
              <a:rPr lang="fr-CA" b="1" dirty="0">
                <a:solidFill>
                  <a:srgbClr val="FF0000"/>
                </a:solidFill>
              </a:rPr>
              <a:t>Carlo</a:t>
            </a:r>
            <a:endParaRPr lang="en-CA" dirty="0"/>
          </a:p>
        </p:txBody>
      </p:sp>
      <p:cxnSp>
        <p:nvCxnSpPr>
          <p:cNvPr id="21" name="Curved Connector 20"/>
          <p:cNvCxnSpPr>
            <a:stCxn id="3" idx="3"/>
            <a:endCxn id="28" idx="1"/>
          </p:cNvCxnSpPr>
          <p:nvPr/>
        </p:nvCxnSpPr>
        <p:spPr>
          <a:xfrm flipV="1">
            <a:off x="2305996" y="2650008"/>
            <a:ext cx="1729429" cy="146591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3" idx="3"/>
            <a:endCxn id="29" idx="1"/>
          </p:cNvCxnSpPr>
          <p:nvPr/>
        </p:nvCxnSpPr>
        <p:spPr>
          <a:xfrm>
            <a:off x="2305996" y="4115924"/>
            <a:ext cx="1820061" cy="907792"/>
          </a:xfrm>
          <a:prstGeom prst="curvedConnector3">
            <a:avLst>
              <a:gd name="adj1" fmla="val 2031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68" y="2538412"/>
            <a:ext cx="9227127" cy="1143000"/>
          </a:xfrm>
        </p:spPr>
        <p:txBody>
          <a:bodyPr/>
          <a:lstStyle/>
          <a:p>
            <a:pPr algn="l"/>
            <a:r>
              <a:rPr lang="fr-CA" sz="4000" dirty="0" smtClean="0"/>
              <a:t>Pourquoi une variable latente?</a:t>
            </a:r>
            <a:br>
              <a:rPr lang="fr-CA" sz="4000" dirty="0" smtClean="0"/>
            </a:br>
            <a:r>
              <a:rPr lang="fr-CA" sz="4000" dirty="0"/>
              <a:t/>
            </a:r>
            <a:br>
              <a:rPr lang="fr-CA" sz="4000" dirty="0"/>
            </a:br>
            <a:r>
              <a:rPr lang="fr-CA" sz="4000" dirty="0" smtClean="0"/>
              <a:t>Plus facile de représenter</a:t>
            </a:r>
            <a:br>
              <a:rPr lang="fr-CA" sz="4000" dirty="0" smtClean="0"/>
            </a:br>
            <a:r>
              <a:rPr lang="fr-CA" sz="4000" dirty="0" smtClean="0"/>
              <a:t>qu</a:t>
            </a:r>
            <a:r>
              <a:rPr lang="fr-CA" sz="4000" dirty="0"/>
              <a:t>e</a:t>
            </a:r>
            <a:r>
              <a:rPr lang="fr-CA" sz="4000" dirty="0" smtClean="0"/>
              <a:t/>
            </a:r>
            <a:br>
              <a:rPr lang="fr-CA" sz="4000" dirty="0" smtClean="0"/>
            </a:br>
            <a:r>
              <a:rPr lang="fr-CA" sz="4000" dirty="0"/>
              <a:t/>
            </a:r>
            <a:br>
              <a:rPr lang="fr-CA" sz="4000" dirty="0"/>
            </a:br>
            <a:r>
              <a:rPr lang="fr-CA" sz="4000" dirty="0" smtClean="0"/>
              <a:t/>
            </a:r>
            <a:br>
              <a:rPr lang="fr-CA" sz="4000" dirty="0" smtClean="0"/>
            </a:br>
            <a:endParaRPr lang="en-CA" sz="4000" b="1" dirty="0"/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38035"/>
              </p:ext>
            </p:extLst>
          </p:nvPr>
        </p:nvGraphicFramePr>
        <p:xfrm>
          <a:off x="5370513" y="2266949"/>
          <a:ext cx="37734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28" name="Equation" r:id="rId3" imgW="1346040" imgH="203040" progId="Equation.3">
                  <p:embed/>
                </p:oleObj>
              </mc:Choice>
              <mc:Fallback>
                <p:oleObj name="Equation" r:id="rId3" imgW="1346040" imgH="203040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513" y="2266949"/>
                        <a:ext cx="3773487" cy="561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948169"/>
              </p:ext>
            </p:extLst>
          </p:nvPr>
        </p:nvGraphicFramePr>
        <p:xfrm>
          <a:off x="1063784" y="2828924"/>
          <a:ext cx="1131738" cy="66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29" name="Equation" r:id="rId5" imgW="342720" imgH="203040" progId="Equation.3">
                  <p:embed/>
                </p:oleObj>
              </mc:Choice>
              <mc:Fallback>
                <p:oleObj name="Equation" r:id="rId5" imgW="342720" imgH="203040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784" y="2828924"/>
                        <a:ext cx="1131738" cy="6622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06476" y="4264761"/>
            <a:ext cx="5118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000" b="1" dirty="0">
                <a:solidFill>
                  <a:srgbClr val="FF0000"/>
                </a:solidFill>
              </a:rPr>
              <a:t>Plus d’info au tableau.</a:t>
            </a:r>
            <a:endParaRPr lang="en-CA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6"/>
          <p:cNvGraphicFramePr>
            <a:graphicFrameLocks noChangeAspect="1"/>
          </p:cNvGraphicFramePr>
          <p:nvPr>
            <p:extLst/>
          </p:nvPr>
        </p:nvGraphicFramePr>
        <p:xfrm>
          <a:off x="639763" y="1497013"/>
          <a:ext cx="78755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23" name="Equation" r:id="rId3" imgW="3047760" imgH="444240" progId="Equation.3">
                  <p:embed/>
                </p:oleObj>
              </mc:Choice>
              <mc:Fallback>
                <p:oleObj name="Equation" r:id="rId3" imgW="3047760" imgH="444240" progId="Equation.3">
                  <p:embed/>
                  <p:pic>
                    <p:nvPicPr>
                      <p:cNvPr id="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1497013"/>
                        <a:ext cx="7875587" cy="1009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247684" y="609503"/>
            <a:ext cx="8195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Rappel: Espérance mathématique et estimateur Monte Carlo</a:t>
            </a:r>
          </a:p>
        </p:txBody>
      </p:sp>
      <p:sp>
        <p:nvSpPr>
          <p:cNvPr id="2" name="Right Brace 1"/>
          <p:cNvSpPr/>
          <p:nvPr/>
        </p:nvSpPr>
        <p:spPr>
          <a:xfrm rot="5400000">
            <a:off x="2937274" y="1225759"/>
            <a:ext cx="340822" cy="2795624"/>
          </a:xfrm>
          <a:prstGeom prst="rightBrace">
            <a:avLst>
              <a:gd name="adj1" fmla="val 302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ight Brace 24"/>
          <p:cNvSpPr/>
          <p:nvPr/>
        </p:nvSpPr>
        <p:spPr>
          <a:xfrm rot="5400000">
            <a:off x="6576148" y="874376"/>
            <a:ext cx="340822" cy="3537582"/>
          </a:xfrm>
          <a:prstGeom prst="rightBrace">
            <a:avLst>
              <a:gd name="adj1" fmla="val 302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2210401" y="2779119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Perte images réelles</a:t>
            </a:r>
            <a:endParaRPr lang="en-CA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575607" y="2795767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Perte images synthétiques</a:t>
            </a:r>
            <a:endParaRPr lang="en-CA" sz="1600" dirty="0"/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24246"/>
              </p:ext>
            </p:extLst>
          </p:nvPr>
        </p:nvGraphicFramePr>
        <p:xfrm>
          <a:off x="639763" y="4065674"/>
          <a:ext cx="75834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24" name="Equation" r:id="rId5" imgW="2933640" imgH="241200" progId="Equation.3">
                  <p:embed/>
                </p:oleObj>
              </mc:Choice>
              <mc:Fallback>
                <p:oleObj name="Equation" r:id="rId5" imgW="2933640" imgH="241200" progId="Equation.3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4065674"/>
                        <a:ext cx="7583487" cy="5476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6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247684" y="609503"/>
            <a:ext cx="37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Objectif du discriminateur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623380"/>
              </p:ext>
            </p:extLst>
          </p:nvPr>
        </p:nvGraphicFramePr>
        <p:xfrm>
          <a:off x="1047318" y="2761212"/>
          <a:ext cx="7215534" cy="538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31" name="Equation" r:id="rId3" imgW="3441600" imgH="291960" progId="Equation.3">
                  <p:embed/>
                </p:oleObj>
              </mc:Choice>
              <mc:Fallback>
                <p:oleObj name="Equation" r:id="rId3" imgW="3441600" imgH="29196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318" y="2761212"/>
                        <a:ext cx="7215534" cy="5382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955963" y="2709950"/>
            <a:ext cx="590204" cy="51539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739747" y="2034770"/>
            <a:ext cx="551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Paramètres du discriminateur</a:t>
            </a:r>
            <a:endParaRPr lang="en-CA" sz="1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746" y="3982719"/>
            <a:ext cx="551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b="1" dirty="0" smtClean="0">
                <a:solidFill>
                  <a:srgbClr val="FF0000"/>
                </a:solidFill>
              </a:rPr>
              <a:t>Ou encore, de façon équivalente</a:t>
            </a:r>
            <a:endParaRPr lang="en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63559"/>
              </p:ext>
            </p:extLst>
          </p:nvPr>
        </p:nvGraphicFramePr>
        <p:xfrm>
          <a:off x="1126866" y="4687484"/>
          <a:ext cx="70564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32" name="Equation" r:id="rId5" imgW="3365280" imgH="291960" progId="Equation.3">
                  <p:embed/>
                </p:oleObj>
              </mc:Choice>
              <mc:Fallback>
                <p:oleObj name="Equation" r:id="rId5" imgW="3365280" imgH="291960" progId="Equation.3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866" y="4687484"/>
                        <a:ext cx="7056438" cy="538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5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247684" y="609503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Objectif du générateur</a:t>
            </a:r>
          </a:p>
        </p:txBody>
      </p:sp>
      <p:sp>
        <p:nvSpPr>
          <p:cNvPr id="8" name="Trapezoid 7"/>
          <p:cNvSpPr/>
          <p:nvPr/>
        </p:nvSpPr>
        <p:spPr>
          <a:xfrm rot="5400000" flipV="1">
            <a:off x="1634647" y="3092028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 rot="5400000">
            <a:off x="988616" y="3699792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580298"/>
              </p:ext>
            </p:extLst>
          </p:nvPr>
        </p:nvGraphicFramePr>
        <p:xfrm>
          <a:off x="1776466" y="3706741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54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66" y="3706741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6637" y="3374229"/>
            <a:ext cx="978231" cy="905327"/>
            <a:chOff x="3468517" y="1937958"/>
            <a:chExt cx="1654019" cy="1387904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555" r:id="rId5" imgW="5739480" imgH="2984040" progId="">
                    <p:embed/>
                  </p:oleObj>
                </mc:Choice>
                <mc:Fallback>
                  <p:oleObj r:id="rId5" imgW="5739480" imgH="2984040" progId="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36303" y="4111235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 flipV="1">
            <a:off x="579567" y="3710700"/>
            <a:ext cx="805585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060377"/>
              </p:ext>
            </p:extLst>
          </p:nvPr>
        </p:nvGraphicFramePr>
        <p:xfrm>
          <a:off x="332080" y="4202548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56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80" y="4202548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4003347" y="3294973"/>
            <a:ext cx="2010473" cy="888805"/>
            <a:chOff x="4605250" y="4471765"/>
            <a:chExt cx="3132861" cy="1568360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4605250" y="4471765"/>
            <a:ext cx="3132861" cy="781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557" r:id="rId9" imgW="6514200" imgH="1625040" progId="">
                    <p:embed/>
                  </p:oleObj>
                </mc:Choice>
                <mc:Fallback>
                  <p:oleObj r:id="rId9" imgW="6514200" imgH="1625040" progId="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05250" y="4471765"/>
                          <a:ext cx="3132861" cy="781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/>
          </p:nvGraphicFramePr>
          <p:xfrm>
            <a:off x="4605250" y="5253645"/>
            <a:ext cx="3132859" cy="786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558" r:id="rId11" imgW="6476040" imgH="1625040" progId="">
                    <p:embed/>
                  </p:oleObj>
                </mc:Choice>
                <mc:Fallback>
                  <p:oleObj r:id="rId11" imgW="6476040" imgH="1625040" progId="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05250" y="5253645"/>
                          <a:ext cx="3132859" cy="786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943501"/>
              </p:ext>
            </p:extLst>
          </p:nvPr>
        </p:nvGraphicFramePr>
        <p:xfrm>
          <a:off x="3949591" y="5111090"/>
          <a:ext cx="2093600" cy="10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59" r:id="rId13" imgW="4596480" imgH="2209320" progId="">
                  <p:embed/>
                </p:oleObj>
              </mc:Choice>
              <mc:Fallback>
                <p:oleObj r:id="rId13" imgW="4596480" imgH="2209320" progId="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49591" y="5111090"/>
                        <a:ext cx="2093600" cy="10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350659"/>
              </p:ext>
            </p:extLst>
          </p:nvPr>
        </p:nvGraphicFramePr>
        <p:xfrm>
          <a:off x="2040733" y="3497547"/>
          <a:ext cx="1517920" cy="87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60" name="Equation" r:id="rId15" imgW="330120" imgH="215640" progId="Equation.3">
                  <p:embed/>
                </p:oleObj>
              </mc:Choice>
              <mc:Fallback>
                <p:oleObj name="Equation" r:id="rId15" imgW="330120" imgH="215640" progId="Equation.3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733" y="3497547"/>
                        <a:ext cx="1517920" cy="871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50435" y="283052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synthétiques</a:t>
            </a:r>
            <a:endParaRPr lang="en-CA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4199446" y="6082791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réelles</a:t>
            </a:r>
          </a:p>
          <a:p>
            <a:r>
              <a:rPr lang="fr-CA" sz="1800" dirty="0" smtClean="0"/>
              <a:t>(BD : </a:t>
            </a:r>
            <a:r>
              <a:rPr lang="fr-CA" sz="1800" i="1" dirty="0" err="1" smtClean="0"/>
              <a:t>CelebA</a:t>
            </a:r>
            <a:r>
              <a:rPr lang="fr-CA" sz="1800" dirty="0" smtClean="0"/>
              <a:t>)</a:t>
            </a:r>
            <a:endParaRPr lang="en-CA" sz="1800" dirty="0"/>
          </a:p>
        </p:txBody>
      </p:sp>
      <p:sp>
        <p:nvSpPr>
          <p:cNvPr id="29" name="Trapezoid 28"/>
          <p:cNvSpPr/>
          <p:nvPr/>
        </p:nvSpPr>
        <p:spPr>
          <a:xfrm rot="5400000">
            <a:off x="6158665" y="3809384"/>
            <a:ext cx="1703376" cy="1659795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Arrow Connector 29"/>
          <p:cNvCxnSpPr>
            <a:stCxn id="8" idx="2"/>
          </p:cNvCxnSpPr>
          <p:nvPr/>
        </p:nvCxnSpPr>
        <p:spPr>
          <a:xfrm>
            <a:off x="3645218" y="3933535"/>
            <a:ext cx="276841" cy="8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44019" y="4269949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32" name="Elbow Connector 31"/>
          <p:cNvCxnSpPr/>
          <p:nvPr/>
        </p:nvCxnSpPr>
        <p:spPr>
          <a:xfrm>
            <a:off x="5008583" y="4177578"/>
            <a:ext cx="1169206" cy="286739"/>
          </a:xfrm>
          <a:prstGeom prst="bentConnector3">
            <a:avLst>
              <a:gd name="adj1" fmla="val 94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0"/>
          </p:cNvCxnSpPr>
          <p:nvPr/>
        </p:nvCxnSpPr>
        <p:spPr>
          <a:xfrm rot="5400000" flipH="1" flipV="1">
            <a:off x="5410058" y="4351049"/>
            <a:ext cx="346374" cy="117370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9" idx="0"/>
          </p:cNvCxnSpPr>
          <p:nvPr/>
        </p:nvCxnSpPr>
        <p:spPr>
          <a:xfrm flipV="1">
            <a:off x="7840251" y="4441893"/>
            <a:ext cx="290945" cy="197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9" idx="0"/>
            <a:endCxn id="36" idx="1"/>
          </p:cNvCxnSpPr>
          <p:nvPr/>
        </p:nvCxnSpPr>
        <p:spPr>
          <a:xfrm>
            <a:off x="7840251" y="4639282"/>
            <a:ext cx="299932" cy="255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140183" y="4741284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339049" y="34894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Discriminateur</a:t>
            </a:r>
            <a:endParaRPr lang="en-CA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2194399" y="25440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Générateur</a:t>
            </a:r>
            <a:endParaRPr lang="en-CA" sz="1800" dirty="0"/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921785"/>
              </p:ext>
            </p:extLst>
          </p:nvPr>
        </p:nvGraphicFramePr>
        <p:xfrm>
          <a:off x="6600130" y="4252279"/>
          <a:ext cx="758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61" name="Equation" r:id="rId17" imgW="164880" imgH="164880" progId="Equation.3">
                  <p:embed/>
                </p:oleObj>
              </mc:Choice>
              <mc:Fallback>
                <p:oleObj name="Equation" r:id="rId17" imgW="164880" imgH="164880" progId="Equation.3">
                  <p:embed/>
                  <p:pic>
                    <p:nvPicPr>
                      <p:cNvPr id="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130" y="4252279"/>
                        <a:ext cx="758825" cy="666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3617" y="1353662"/>
            <a:ext cx="838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Produire des images aussi réalistes que celle de la BD de référence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51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1" grpId="0"/>
      <p:bldP spid="36" grpId="0"/>
      <p:bldP spid="3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247684" y="609503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FF0000"/>
                </a:solidFill>
              </a:rPr>
              <a:t>Objectif du générateur</a:t>
            </a:r>
          </a:p>
        </p:txBody>
      </p:sp>
      <p:sp>
        <p:nvSpPr>
          <p:cNvPr id="8" name="Trapezoid 7"/>
          <p:cNvSpPr/>
          <p:nvPr/>
        </p:nvSpPr>
        <p:spPr>
          <a:xfrm rot="5400000" flipV="1">
            <a:off x="1634647" y="3092028"/>
            <a:ext cx="2338128" cy="1683013"/>
          </a:xfrm>
          <a:prstGeom prst="trapezoid">
            <a:avLst>
              <a:gd name="adj" fmla="val 29206"/>
            </a:avLst>
          </a:prstGeom>
          <a:solidFill>
            <a:srgbClr val="FF6699">
              <a:alpha val="6509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 rot="5400000">
            <a:off x="988616" y="3699792"/>
            <a:ext cx="1161063" cy="3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 smtClean="0"/>
              <a:t>sampling</a:t>
            </a:r>
            <a:endParaRPr lang="en-CA" sz="1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776466" y="3706741"/>
          <a:ext cx="1857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4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66" y="3706741"/>
                        <a:ext cx="185738" cy="296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6637" y="3374229"/>
            <a:ext cx="978231" cy="905327"/>
            <a:chOff x="3468517" y="1937958"/>
            <a:chExt cx="1654019" cy="1387904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3719027" y="2734039"/>
            <a:ext cx="1138000" cy="591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555" r:id="rId5" imgW="5739480" imgH="2984040" progId="">
                    <p:embed/>
                  </p:oleObj>
                </mc:Choice>
                <mc:Fallback>
                  <p:oleObj r:id="rId5" imgW="5739480" imgH="2984040" progId="">
                    <p:embed/>
                    <p:pic>
                      <p:nvPicPr>
                        <p:cNvPr id="14" name="Object 1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19027" y="2734039"/>
                          <a:ext cx="1138000" cy="591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V="1">
              <a:off x="4383338" y="1937958"/>
              <a:ext cx="0" cy="78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83338" y="2699952"/>
              <a:ext cx="739198" cy="5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468517" y="2699952"/>
              <a:ext cx="914821" cy="39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36303" y="4111235"/>
            <a:ext cx="143264" cy="13268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 flipV="1">
            <a:off x="579567" y="3710700"/>
            <a:ext cx="805585" cy="470569"/>
          </a:xfrm>
          <a:custGeom>
            <a:avLst/>
            <a:gdLst>
              <a:gd name="connsiteX0" fmla="*/ 0 w 1314450"/>
              <a:gd name="connsiteY0" fmla="*/ 0 h 768395"/>
              <a:gd name="connsiteX1" fmla="*/ 381000 w 1314450"/>
              <a:gd name="connsiteY1" fmla="*/ 349250 h 768395"/>
              <a:gd name="connsiteX2" fmla="*/ 622300 w 1314450"/>
              <a:gd name="connsiteY2" fmla="*/ 768350 h 768395"/>
              <a:gd name="connsiteX3" fmla="*/ 996950 w 1314450"/>
              <a:gd name="connsiteY3" fmla="*/ 323850 h 768395"/>
              <a:gd name="connsiteX4" fmla="*/ 1314450 w 1314450"/>
              <a:gd name="connsiteY4" fmla="*/ 355600 h 768395"/>
              <a:gd name="connsiteX0" fmla="*/ 0 w 1314450"/>
              <a:gd name="connsiteY0" fmla="*/ 0 h 768947"/>
              <a:gd name="connsiteX1" fmla="*/ 279400 w 1314450"/>
              <a:gd name="connsiteY1" fmla="*/ 215900 h 768947"/>
              <a:gd name="connsiteX2" fmla="*/ 622300 w 1314450"/>
              <a:gd name="connsiteY2" fmla="*/ 768350 h 768947"/>
              <a:gd name="connsiteX3" fmla="*/ 996950 w 1314450"/>
              <a:gd name="connsiteY3" fmla="*/ 323850 h 768947"/>
              <a:gd name="connsiteX4" fmla="*/ 1314450 w 1314450"/>
              <a:gd name="connsiteY4" fmla="*/ 355600 h 768947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044"/>
              <a:gd name="connsiteX1" fmla="*/ 279400 w 1314450"/>
              <a:gd name="connsiteY1" fmla="*/ 215900 h 484044"/>
              <a:gd name="connsiteX2" fmla="*/ 641350 w 1314450"/>
              <a:gd name="connsiteY2" fmla="*/ 482600 h 484044"/>
              <a:gd name="connsiteX3" fmla="*/ 996950 w 1314450"/>
              <a:gd name="connsiteY3" fmla="*/ 323850 h 484044"/>
              <a:gd name="connsiteX4" fmla="*/ 1314450 w 1314450"/>
              <a:gd name="connsiteY4" fmla="*/ 355600 h 484044"/>
              <a:gd name="connsiteX0" fmla="*/ 0 w 1314450"/>
              <a:gd name="connsiteY0" fmla="*/ 0 h 484264"/>
              <a:gd name="connsiteX1" fmla="*/ 279400 w 1314450"/>
              <a:gd name="connsiteY1" fmla="*/ 215900 h 484264"/>
              <a:gd name="connsiteX2" fmla="*/ 641350 w 1314450"/>
              <a:gd name="connsiteY2" fmla="*/ 482600 h 484264"/>
              <a:gd name="connsiteX3" fmla="*/ 939800 w 1314450"/>
              <a:gd name="connsiteY3" fmla="*/ 330200 h 484264"/>
              <a:gd name="connsiteX4" fmla="*/ 1314450 w 1314450"/>
              <a:gd name="connsiteY4" fmla="*/ 355600 h 484264"/>
              <a:gd name="connsiteX0" fmla="*/ 0 w 1314450"/>
              <a:gd name="connsiteY0" fmla="*/ 0 h 485003"/>
              <a:gd name="connsiteX1" fmla="*/ 370818 w 1314450"/>
              <a:gd name="connsiteY1" fmla="*/ 189825 h 485003"/>
              <a:gd name="connsiteX2" fmla="*/ 641350 w 1314450"/>
              <a:gd name="connsiteY2" fmla="*/ 482600 h 485003"/>
              <a:gd name="connsiteX3" fmla="*/ 939800 w 1314450"/>
              <a:gd name="connsiteY3" fmla="*/ 330200 h 485003"/>
              <a:gd name="connsiteX4" fmla="*/ 1314450 w 1314450"/>
              <a:gd name="connsiteY4" fmla="*/ 355600 h 485003"/>
              <a:gd name="connsiteX0" fmla="*/ 0 w 1314450"/>
              <a:gd name="connsiteY0" fmla="*/ 280 h 485283"/>
              <a:gd name="connsiteX1" fmla="*/ 370818 w 1314450"/>
              <a:gd name="connsiteY1" fmla="*/ 190105 h 485283"/>
              <a:gd name="connsiteX2" fmla="*/ 641350 w 1314450"/>
              <a:gd name="connsiteY2" fmla="*/ 482880 h 485283"/>
              <a:gd name="connsiteX3" fmla="*/ 939800 w 1314450"/>
              <a:gd name="connsiteY3" fmla="*/ 330480 h 485283"/>
              <a:gd name="connsiteX4" fmla="*/ 1314450 w 1314450"/>
              <a:gd name="connsiteY4" fmla="*/ 355880 h 485283"/>
              <a:gd name="connsiteX0" fmla="*/ 0 w 1314450"/>
              <a:gd name="connsiteY0" fmla="*/ 409 h 485412"/>
              <a:gd name="connsiteX1" fmla="*/ 370818 w 1314450"/>
              <a:gd name="connsiteY1" fmla="*/ 190234 h 485412"/>
              <a:gd name="connsiteX2" fmla="*/ 641350 w 1314450"/>
              <a:gd name="connsiteY2" fmla="*/ 483009 h 485412"/>
              <a:gd name="connsiteX3" fmla="*/ 939800 w 1314450"/>
              <a:gd name="connsiteY3" fmla="*/ 330609 h 485412"/>
              <a:gd name="connsiteX4" fmla="*/ 1314450 w 1314450"/>
              <a:gd name="connsiteY4" fmla="*/ 356009 h 4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485412">
                <a:moveTo>
                  <a:pt x="0" y="409"/>
                </a:moveTo>
                <a:cubicBezTo>
                  <a:pt x="241486" y="-6334"/>
                  <a:pt x="252500" y="70687"/>
                  <a:pt x="370818" y="190234"/>
                </a:cubicBezTo>
                <a:cubicBezTo>
                  <a:pt x="489136" y="309781"/>
                  <a:pt x="546520" y="459613"/>
                  <a:pt x="641350" y="483009"/>
                </a:cubicBezTo>
                <a:cubicBezTo>
                  <a:pt x="736180" y="506405"/>
                  <a:pt x="827617" y="351776"/>
                  <a:pt x="939800" y="330609"/>
                </a:cubicBezTo>
                <a:cubicBezTo>
                  <a:pt x="1051983" y="309442"/>
                  <a:pt x="1111779" y="362888"/>
                  <a:pt x="1314450" y="35600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/>
          </p:nvPr>
        </p:nvGraphicFramePr>
        <p:xfrm>
          <a:off x="332080" y="4202548"/>
          <a:ext cx="652210" cy="3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6" name="Equation" r:id="rId7" imgW="444240" imgH="190440" progId="Equation.3">
                  <p:embed/>
                </p:oleObj>
              </mc:Choice>
              <mc:Fallback>
                <p:oleObj name="Equation" r:id="rId7" imgW="444240" imgH="19044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80" y="4202548"/>
                        <a:ext cx="652210" cy="3418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949591" y="5111090"/>
          <a:ext cx="2093600" cy="10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7" r:id="rId9" imgW="4596480" imgH="2209320" progId="">
                  <p:embed/>
                </p:oleObj>
              </mc:Choice>
              <mc:Fallback>
                <p:oleObj r:id="rId9" imgW="4596480" imgH="2209320" progId="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9591" y="5111090"/>
                        <a:ext cx="2093600" cy="10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2040733" y="3497547"/>
          <a:ext cx="1517920" cy="87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8" name="Equation" r:id="rId11" imgW="330120" imgH="215640" progId="Equation.3">
                  <p:embed/>
                </p:oleObj>
              </mc:Choice>
              <mc:Fallback>
                <p:oleObj name="Equation" r:id="rId11" imgW="330120" imgH="21564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733" y="3497547"/>
                        <a:ext cx="1517920" cy="871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50435" y="2830523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</a:t>
            </a:r>
            <a:r>
              <a:rPr lang="fr-CA" sz="1800" b="1" dirty="0" smtClean="0">
                <a:solidFill>
                  <a:srgbClr val="FF0000"/>
                </a:solidFill>
              </a:rPr>
              <a:t>synthétiques très réalistes</a:t>
            </a:r>
            <a:endParaRPr lang="en-CA" sz="18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9446" y="6082791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Images réelles</a:t>
            </a:r>
          </a:p>
          <a:p>
            <a:r>
              <a:rPr lang="fr-CA" sz="1800" dirty="0" smtClean="0"/>
              <a:t>(BD : </a:t>
            </a:r>
            <a:r>
              <a:rPr lang="fr-CA" sz="1800" i="1" dirty="0" err="1" smtClean="0"/>
              <a:t>CelebA</a:t>
            </a:r>
            <a:r>
              <a:rPr lang="fr-CA" sz="1800" dirty="0" smtClean="0"/>
              <a:t>)</a:t>
            </a:r>
            <a:endParaRPr lang="en-CA" sz="1800" dirty="0"/>
          </a:p>
        </p:txBody>
      </p:sp>
      <p:sp>
        <p:nvSpPr>
          <p:cNvPr id="29" name="Trapezoid 28"/>
          <p:cNvSpPr/>
          <p:nvPr/>
        </p:nvSpPr>
        <p:spPr>
          <a:xfrm rot="5400000">
            <a:off x="6158665" y="3809384"/>
            <a:ext cx="1703376" cy="1659795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Arrow Connector 29"/>
          <p:cNvCxnSpPr>
            <a:stCxn id="8" idx="2"/>
          </p:cNvCxnSpPr>
          <p:nvPr/>
        </p:nvCxnSpPr>
        <p:spPr>
          <a:xfrm>
            <a:off x="3645218" y="3933535"/>
            <a:ext cx="276841" cy="8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44019" y="4269949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smtClean="0">
                <a:solidFill>
                  <a:srgbClr val="FF0000"/>
                </a:solidFill>
              </a:rPr>
              <a:t>Synthétique</a:t>
            </a:r>
          </a:p>
        </p:txBody>
      </p:sp>
      <p:cxnSp>
        <p:nvCxnSpPr>
          <p:cNvPr id="32" name="Elbow Connector 31"/>
          <p:cNvCxnSpPr/>
          <p:nvPr/>
        </p:nvCxnSpPr>
        <p:spPr>
          <a:xfrm>
            <a:off x="5008583" y="4177578"/>
            <a:ext cx="1169206" cy="286739"/>
          </a:xfrm>
          <a:prstGeom prst="bentConnector3">
            <a:avLst>
              <a:gd name="adj1" fmla="val 94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0"/>
          </p:cNvCxnSpPr>
          <p:nvPr/>
        </p:nvCxnSpPr>
        <p:spPr>
          <a:xfrm rot="5400000" flipH="1" flipV="1">
            <a:off x="5410058" y="4351049"/>
            <a:ext cx="346374" cy="117370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9" idx="0"/>
          </p:cNvCxnSpPr>
          <p:nvPr/>
        </p:nvCxnSpPr>
        <p:spPr>
          <a:xfrm flipV="1">
            <a:off x="7840251" y="4441893"/>
            <a:ext cx="290945" cy="197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9" idx="0"/>
            <a:endCxn id="36" idx="1"/>
          </p:cNvCxnSpPr>
          <p:nvPr/>
        </p:nvCxnSpPr>
        <p:spPr>
          <a:xfrm>
            <a:off x="7840251" y="4639282"/>
            <a:ext cx="299932" cy="255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140183" y="4741284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b="1" dirty="0">
                <a:solidFill>
                  <a:srgbClr val="00B050"/>
                </a:solidFill>
              </a:rPr>
              <a:t>Réel</a:t>
            </a:r>
            <a:endParaRPr lang="en-CA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339049" y="34894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Discriminateur</a:t>
            </a:r>
            <a:endParaRPr lang="en-CA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2194399" y="25440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 smtClean="0"/>
              <a:t>Générateur</a:t>
            </a:r>
            <a:endParaRPr lang="en-CA" sz="1800" dirty="0"/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>
            <p:extLst/>
          </p:nvPr>
        </p:nvGraphicFramePr>
        <p:xfrm>
          <a:off x="6600130" y="4252279"/>
          <a:ext cx="758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9" name="Equation" r:id="rId13" imgW="164880" imgH="164880" progId="Equation.3">
                  <p:embed/>
                </p:oleObj>
              </mc:Choice>
              <mc:Fallback>
                <p:oleObj name="Equation" r:id="rId13" imgW="164880" imgH="164880" progId="Equation.3">
                  <p:embed/>
                  <p:pic>
                    <p:nvPicPr>
                      <p:cNvPr id="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130" y="4252279"/>
                        <a:ext cx="758825" cy="666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3617" y="1353662"/>
            <a:ext cx="8029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S’il y parvient, le discriminateur ne pourra plus les distinguer</a:t>
            </a:r>
          </a:p>
          <a:p>
            <a:r>
              <a:rPr lang="fr-CA" dirty="0"/>
              <a:t>d</a:t>
            </a:r>
            <a:r>
              <a:rPr lang="fr-CA" dirty="0" smtClean="0"/>
              <a:t>es images réelles.  La </a:t>
            </a:r>
            <a:r>
              <a:rPr lang="fr-CA" dirty="0" err="1" smtClean="0"/>
              <a:t>loss</a:t>
            </a:r>
            <a:r>
              <a:rPr lang="fr-CA" dirty="0" smtClean="0"/>
              <a:t> du discriminateur sera alors élevée.  </a:t>
            </a:r>
            <a:endParaRPr lang="en-CA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777518"/>
              </p:ext>
            </p:extLst>
          </p:nvPr>
        </p:nvGraphicFramePr>
        <p:xfrm>
          <a:off x="3982388" y="3280702"/>
          <a:ext cx="2031432" cy="105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0" r:id="rId15" imgW="4469760" imgH="2323800" progId="">
                  <p:embed/>
                </p:oleObj>
              </mc:Choice>
              <mc:Fallback>
                <p:oleObj r:id="rId15" imgW="4469760" imgH="23238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82388" y="3280702"/>
                        <a:ext cx="2031432" cy="105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8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1" grpId="0"/>
      <p:bldP spid="36" grpId="0"/>
      <p:bldP spid="3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0" y="1523491"/>
            <a:ext cx="8236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300" b="1" dirty="0" smtClean="0">
                <a:solidFill>
                  <a:srgbClr val="FF0000"/>
                </a:solidFill>
              </a:rPr>
              <a:t>Objectif du discriminateur : </a:t>
            </a:r>
          </a:p>
          <a:p>
            <a:r>
              <a:rPr lang="fr-CA" sz="2300" b="1" dirty="0">
                <a:solidFill>
                  <a:srgbClr val="FF0000"/>
                </a:solidFill>
              </a:rPr>
              <a:t>	</a:t>
            </a:r>
            <a:r>
              <a:rPr lang="fr-CA" sz="2300" dirty="0" smtClean="0">
                <a:solidFill>
                  <a:srgbClr val="FF0000"/>
                </a:solidFill>
              </a:rPr>
              <a:t>bien distinguer les images réelles des images synthétiques</a:t>
            </a:r>
          </a:p>
        </p:txBody>
      </p:sp>
      <p:graphicFrame>
        <p:nvGraphicFramePr>
          <p:cNvPr id="4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202436"/>
              </p:ext>
            </p:extLst>
          </p:nvPr>
        </p:nvGraphicFramePr>
        <p:xfrm>
          <a:off x="1018801" y="2492924"/>
          <a:ext cx="70564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2" name="Equation" r:id="rId3" imgW="3365280" imgH="291960" progId="Equation.3">
                  <p:embed/>
                </p:oleObj>
              </mc:Choice>
              <mc:Fallback>
                <p:oleObj name="Equation" r:id="rId3" imgW="3365280" imgH="29196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801" y="2492924"/>
                        <a:ext cx="7056438" cy="538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0" y="3612756"/>
            <a:ext cx="90380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300" b="1" dirty="0" smtClean="0">
                <a:solidFill>
                  <a:srgbClr val="FF0000"/>
                </a:solidFill>
              </a:rPr>
              <a:t>Objectif du générateur : </a:t>
            </a:r>
          </a:p>
          <a:p>
            <a:r>
              <a:rPr lang="fr-CA" sz="2300" b="1" dirty="0">
                <a:solidFill>
                  <a:srgbClr val="FF0000"/>
                </a:solidFill>
              </a:rPr>
              <a:t>	</a:t>
            </a:r>
            <a:r>
              <a:rPr lang="fr-CA" sz="2300" dirty="0" smtClean="0">
                <a:solidFill>
                  <a:srgbClr val="FF0000"/>
                </a:solidFill>
              </a:rPr>
              <a:t>produire des images synthétiques indistinguables des images réelles</a:t>
            </a:r>
          </a:p>
        </p:txBody>
      </p:sp>
      <p:graphicFrame>
        <p:nvGraphicFramePr>
          <p:cNvPr id="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847046"/>
              </p:ext>
            </p:extLst>
          </p:nvPr>
        </p:nvGraphicFramePr>
        <p:xfrm>
          <a:off x="2203161" y="4606463"/>
          <a:ext cx="46053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3" name="Equation" r:id="rId5" imgW="2197080" imgH="291960" progId="Equation.3">
                  <p:embed/>
                </p:oleObj>
              </mc:Choice>
              <mc:Fallback>
                <p:oleObj name="Equation" r:id="rId5" imgW="2197080" imgH="291960" progId="Equation.3">
                  <p:embed/>
                  <p:pic>
                    <p:nvPicPr>
                      <p:cNvPr id="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161" y="4606463"/>
                        <a:ext cx="4605338" cy="538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2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« </a:t>
            </a:r>
            <a:r>
              <a:rPr lang="fr-CA" dirty="0" err="1" smtClean="0"/>
              <a:t>Two</a:t>
            </a:r>
            <a:r>
              <a:rPr lang="fr-CA" dirty="0" smtClean="0"/>
              <a:t> </a:t>
            </a:r>
            <a:r>
              <a:rPr lang="fr-CA" dirty="0" err="1" smtClean="0"/>
              <a:t>player</a:t>
            </a:r>
            <a:r>
              <a:rPr lang="fr-CA" dirty="0" smtClean="0"/>
              <a:t> » </a:t>
            </a:r>
            <a:r>
              <a:rPr lang="fr-CA" dirty="0" err="1" smtClean="0"/>
              <a:t>mini-max</a:t>
            </a:r>
            <a:r>
              <a:rPr lang="fr-CA" dirty="0" smtClean="0"/>
              <a:t> </a:t>
            </a:r>
            <a:r>
              <a:rPr lang="fr-CA" dirty="0" err="1" smtClean="0"/>
              <a:t>game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8" y="3445744"/>
            <a:ext cx="8936884" cy="6939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79150"/>
              </p:ext>
            </p:extLst>
          </p:nvPr>
        </p:nvGraphicFramePr>
        <p:xfrm>
          <a:off x="6234964" y="5832851"/>
          <a:ext cx="2697784" cy="59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31" r:id="rId4" imgW="5282280" imgH="1155240" progId="">
                  <p:embed/>
                </p:oleObj>
              </mc:Choice>
              <mc:Fallback>
                <p:oleObj r:id="rId4" imgW="5282280" imgH="11552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4964" y="5832851"/>
                        <a:ext cx="2697784" cy="59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73331" y="1002560"/>
            <a:ext cx="6234399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300" b="1" dirty="0" smtClean="0">
                <a:solidFill>
                  <a:srgbClr val="FF0000"/>
                </a:solidFill>
              </a:rPr>
              <a:t>NOTE</a:t>
            </a:r>
          </a:p>
          <a:p>
            <a:r>
              <a:rPr lang="fr-CA" sz="2300" b="1" dirty="0">
                <a:solidFill>
                  <a:srgbClr val="FF0000"/>
                </a:solidFill>
              </a:rPr>
              <a:t>	</a:t>
            </a:r>
            <a:r>
              <a:rPr lang="fr-CA" sz="2300" dirty="0" smtClean="0">
                <a:solidFill>
                  <a:srgbClr val="FF0000"/>
                </a:solidFill>
              </a:rPr>
              <a:t>dans les faits, on ne minimise pas cette </a:t>
            </a:r>
            <a:r>
              <a:rPr lang="fr-CA" sz="2300" dirty="0" err="1" smtClean="0">
                <a:solidFill>
                  <a:srgbClr val="FF0000"/>
                </a:solidFill>
              </a:rPr>
              <a:t>loss</a:t>
            </a:r>
            <a:endParaRPr lang="fr-CA" sz="2300" dirty="0" smtClean="0">
              <a:solidFill>
                <a:srgbClr val="FF0000"/>
              </a:solidFill>
            </a:endParaRPr>
          </a:p>
          <a:p>
            <a:endParaRPr lang="fr-CA" sz="2300" dirty="0">
              <a:solidFill>
                <a:srgbClr val="FF0000"/>
              </a:solidFill>
            </a:endParaRPr>
          </a:p>
          <a:p>
            <a:endParaRPr lang="fr-CA" sz="2300" dirty="0" smtClean="0">
              <a:solidFill>
                <a:srgbClr val="FF0000"/>
              </a:solidFill>
            </a:endParaRPr>
          </a:p>
          <a:p>
            <a:endParaRPr lang="fr-CA" sz="2300" dirty="0">
              <a:solidFill>
                <a:srgbClr val="FF0000"/>
              </a:solidFill>
            </a:endParaRPr>
          </a:p>
          <a:p>
            <a:endParaRPr lang="fr-CA" sz="2300" dirty="0" smtClean="0">
              <a:solidFill>
                <a:srgbClr val="FF0000"/>
              </a:solidFill>
            </a:endParaRPr>
          </a:p>
          <a:p>
            <a:r>
              <a:rPr lang="fr-CA" sz="2300" dirty="0">
                <a:solidFill>
                  <a:srgbClr val="FF0000"/>
                </a:solidFill>
              </a:rPr>
              <a:t>	</a:t>
            </a:r>
            <a:r>
              <a:rPr lang="fr-CA" sz="2300" dirty="0" smtClean="0">
                <a:solidFill>
                  <a:srgbClr val="FF0000"/>
                </a:solidFill>
              </a:rPr>
              <a:t>on maximise plutôt celle-ci</a:t>
            </a:r>
          </a:p>
        </p:txBody>
      </p:sp>
      <p:graphicFrame>
        <p:nvGraphicFramePr>
          <p:cNvPr id="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635820"/>
              </p:ext>
            </p:extLst>
          </p:nvPr>
        </p:nvGraphicFramePr>
        <p:xfrm>
          <a:off x="2502419" y="2170834"/>
          <a:ext cx="46053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572" name="Equation" r:id="rId3" imgW="2197080" imgH="291960" progId="Equation.3">
                  <p:embed/>
                </p:oleObj>
              </mc:Choice>
              <mc:Fallback>
                <p:oleObj name="Equation" r:id="rId3" imgW="2197080" imgH="291960" progId="Equation.3">
                  <p:embed/>
                  <p:pic>
                    <p:nvPicPr>
                      <p:cNvPr id="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419" y="2170834"/>
                        <a:ext cx="4605338" cy="538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ultiply 1"/>
          <p:cNvSpPr/>
          <p:nvPr/>
        </p:nvSpPr>
        <p:spPr>
          <a:xfrm>
            <a:off x="3075709" y="1670988"/>
            <a:ext cx="2801389" cy="1537854"/>
          </a:xfrm>
          <a:prstGeom prst="mathMultiply">
            <a:avLst>
              <a:gd name="adj1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147419"/>
              </p:ext>
            </p:extLst>
          </p:nvPr>
        </p:nvGraphicFramePr>
        <p:xfrm>
          <a:off x="2674908" y="3839586"/>
          <a:ext cx="425926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573" name="Equation" r:id="rId5" imgW="2031840" imgH="291960" progId="Equation.3">
                  <p:embed/>
                </p:oleObj>
              </mc:Choice>
              <mc:Fallback>
                <p:oleObj name="Equation" r:id="rId5" imgW="2031840" imgH="291960" progId="Equation.3">
                  <p:embed/>
                  <p:pic>
                    <p:nvPicPr>
                      <p:cNvPr id="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08" y="3839586"/>
                        <a:ext cx="4259263" cy="538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9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557416"/>
              </p:ext>
            </p:extLst>
          </p:nvPr>
        </p:nvGraphicFramePr>
        <p:xfrm>
          <a:off x="335280" y="1556154"/>
          <a:ext cx="8661205" cy="444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24" r:id="rId3" imgW="14323680" imgH="7352280" progId="">
                  <p:embed/>
                </p:oleObj>
              </mc:Choice>
              <mc:Fallback>
                <p:oleObj r:id="rId3" imgW="14323680" imgH="7352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" y="1556154"/>
                        <a:ext cx="8661205" cy="4445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664877"/>
              </p:ext>
            </p:extLst>
          </p:nvPr>
        </p:nvGraphicFramePr>
        <p:xfrm>
          <a:off x="6027146" y="290831"/>
          <a:ext cx="2697784" cy="59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25" r:id="rId5" imgW="5282280" imgH="1155240" progId="">
                  <p:embed/>
                </p:oleObj>
              </mc:Choice>
              <mc:Fallback>
                <p:oleObj r:id="rId5" imgW="5282280" imgH="1155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7146" y="290831"/>
                        <a:ext cx="2697784" cy="59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1995055" y="3117273"/>
            <a:ext cx="1180407" cy="8312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89761" y="4807527"/>
            <a:ext cx="978130" cy="5542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383" y="294904"/>
            <a:ext cx="867017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 smtClean="0">
                <a:solidFill>
                  <a:srgbClr val="000000"/>
                </a:solidFill>
                <a:latin typeface="+mj-lt"/>
              </a:rPr>
              <a:t>Deep Convolution Generative Adversarial Net</a:t>
            </a:r>
            <a:endParaRPr lang="en-CA" sz="3600" dirty="0" smtClean="0">
              <a:latin typeface="+mj-lt"/>
            </a:endParaRPr>
          </a:p>
          <a:p>
            <a:r>
              <a:rPr lang="en-CA" sz="3200" dirty="0">
                <a:latin typeface="+mj-lt"/>
              </a:rPr>
              <a:t>	</a:t>
            </a:r>
            <a:r>
              <a:rPr lang="en-CA" sz="3200" dirty="0" smtClean="0">
                <a:latin typeface="+mj-lt"/>
              </a:rPr>
              <a:t>(DCGAN)</a:t>
            </a:r>
          </a:p>
          <a:p>
            <a:r>
              <a:rPr lang="en-CA" sz="3200" dirty="0" smtClean="0">
                <a:solidFill>
                  <a:srgbClr val="FFFFFF"/>
                </a:solidFill>
                <a:latin typeface="+mj-lt"/>
              </a:rPr>
              <a:t>8</a:t>
            </a:r>
          </a:p>
          <a:p>
            <a:endParaRPr lang="fr-CA" sz="3200" dirty="0">
              <a:solidFill>
                <a:srgbClr val="FFFFFF"/>
              </a:solidFill>
              <a:latin typeface="+mj-lt"/>
            </a:endParaRPr>
          </a:p>
          <a:p>
            <a:endParaRPr lang="fr-CA" sz="3200" dirty="0" smtClean="0">
              <a:solidFill>
                <a:srgbClr val="FFFFFF"/>
              </a:solidFill>
              <a:latin typeface="+mj-lt"/>
            </a:endParaRPr>
          </a:p>
          <a:p>
            <a:endParaRPr lang="fr-CA" sz="3200" dirty="0">
              <a:solidFill>
                <a:srgbClr val="FFFFFF"/>
              </a:solidFill>
              <a:latin typeface="+mj-lt"/>
            </a:endParaRPr>
          </a:p>
          <a:p>
            <a:endParaRPr lang="fr-CA" sz="3200" dirty="0" smtClean="0">
              <a:solidFill>
                <a:srgbClr val="FFFFFF"/>
              </a:solidFill>
              <a:latin typeface="+mj-lt"/>
            </a:endParaRPr>
          </a:p>
          <a:p>
            <a:endParaRPr lang="fr-CA" sz="3200" dirty="0">
              <a:solidFill>
                <a:srgbClr val="FFFFFF"/>
              </a:solidFill>
              <a:latin typeface="+mj-lt"/>
            </a:endParaRPr>
          </a:p>
          <a:p>
            <a:endParaRPr lang="fr-CA" sz="3200" dirty="0" smtClean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3" y="2061971"/>
            <a:ext cx="6944694" cy="27340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2756" y="5911269"/>
            <a:ext cx="8911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6163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383" y="0"/>
            <a:ext cx="8670174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3600" dirty="0">
                <a:solidFill>
                  <a:srgbClr val="000000"/>
                </a:solidFill>
                <a:latin typeface="Times New Roman"/>
              </a:rPr>
              <a:t>Deep Convolution Generative Adversarial Net</a:t>
            </a:r>
          </a:p>
          <a:p>
            <a:pPr lvl="0"/>
            <a:r>
              <a:rPr lang="en-CA" sz="3200" dirty="0">
                <a:solidFill>
                  <a:srgbClr val="000000"/>
                </a:solidFill>
                <a:latin typeface="Times New Roman"/>
              </a:rPr>
              <a:t>	(DCGAN)</a:t>
            </a:r>
          </a:p>
          <a:p>
            <a:r>
              <a:rPr lang="en-CA" sz="3200" dirty="0" smtClean="0">
                <a:solidFill>
                  <a:srgbClr val="FFFFFF"/>
                </a:solidFill>
                <a:latin typeface="+mj-lt"/>
              </a:rPr>
              <a:t>11</a:t>
            </a:r>
            <a:endParaRPr lang="en-CA" sz="3200" dirty="0">
              <a:latin typeface="+mj-lt"/>
            </a:endParaRPr>
          </a:p>
          <a:p>
            <a:r>
              <a:rPr lang="en-CA" b="1" dirty="0" err="1" smtClean="0">
                <a:solidFill>
                  <a:srgbClr val="FF0000"/>
                </a:solidFill>
                <a:latin typeface="+mj-lt"/>
              </a:rPr>
              <a:t>Recommandations</a:t>
            </a:r>
            <a:r>
              <a:rPr lang="en-CA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CA" b="1" dirty="0" err="1" smtClean="0">
                <a:solidFill>
                  <a:srgbClr val="FF0000"/>
                </a:solidFill>
                <a:latin typeface="+mj-lt"/>
              </a:rPr>
              <a:t>discriminateur</a:t>
            </a:r>
            <a:endParaRPr lang="fr-CA" b="1" dirty="0" smtClean="0">
              <a:solidFill>
                <a:srgbClr val="FF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Conv</a:t>
            </a:r>
            <a:r>
              <a:rPr lang="fr-CA" dirty="0" smtClean="0">
                <a:latin typeface="+mj-lt"/>
              </a:rPr>
              <a:t> </a:t>
            </a:r>
            <a:r>
              <a:rPr lang="fr-CA" dirty="0" err="1" smtClean="0">
                <a:latin typeface="+mj-lt"/>
              </a:rPr>
              <a:t>stride</a:t>
            </a:r>
            <a:r>
              <a:rPr lang="en-CA" dirty="0" smtClean="0">
                <a:latin typeface="+mj-lt"/>
              </a:rPr>
              <a:t>&gt;1 au lieu des c</a:t>
            </a:r>
            <a:r>
              <a:rPr lang="fr-CA" dirty="0" smtClean="0">
                <a:latin typeface="+mj-lt"/>
              </a:rPr>
              <a:t>ouches de </a:t>
            </a:r>
            <a:r>
              <a:rPr lang="fr-CA" dirty="0" err="1" smtClean="0">
                <a:latin typeface="+mj-lt"/>
              </a:rPr>
              <a:t>pooling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ReLU</a:t>
            </a:r>
            <a:r>
              <a:rPr lang="fr-CA" dirty="0" smtClean="0">
                <a:latin typeface="+mj-lt"/>
              </a:rPr>
              <a:t> partout sauf en sortie : </a:t>
            </a:r>
            <a:r>
              <a:rPr lang="fr-CA" dirty="0" err="1" smtClean="0">
                <a:latin typeface="+mj-lt"/>
              </a:rPr>
              <a:t>tanh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dirty="0" smtClean="0">
              <a:latin typeface="+mj-lt"/>
            </a:endParaRPr>
          </a:p>
          <a:p>
            <a:r>
              <a:rPr lang="en-CA" b="1" dirty="0" err="1">
                <a:solidFill>
                  <a:srgbClr val="FF0000"/>
                </a:solidFill>
              </a:rPr>
              <a:t>Recommandations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smtClean="0">
                <a:solidFill>
                  <a:srgbClr val="FF0000"/>
                </a:solidFill>
              </a:rPr>
              <a:t>g</a:t>
            </a:r>
            <a:r>
              <a:rPr lang="fr-CA" b="1" dirty="0" err="1" smtClean="0">
                <a:solidFill>
                  <a:srgbClr val="FF0000"/>
                </a:solidFill>
              </a:rPr>
              <a:t>énérateur</a:t>
            </a:r>
            <a:endParaRPr lang="fr-CA" b="1" dirty="0" smtClean="0">
              <a:solidFill>
                <a:srgbClr val="FF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Conv</a:t>
            </a:r>
            <a:r>
              <a:rPr lang="fr-CA" dirty="0" smtClean="0">
                <a:latin typeface="+mj-lt"/>
              </a:rPr>
              <a:t> transpose au lieu de </a:t>
            </a:r>
            <a:r>
              <a:rPr lang="fr-CA" dirty="0" err="1" smtClean="0">
                <a:latin typeface="+mj-lt"/>
              </a:rPr>
              <a:t>upsampling</a:t>
            </a:r>
            <a:endParaRPr lang="fr-CA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LeakyReLU</a:t>
            </a:r>
            <a:r>
              <a:rPr lang="fr-CA" dirty="0" smtClean="0">
                <a:latin typeface="+mj-lt"/>
              </a:rPr>
              <a:t> partout</a:t>
            </a:r>
          </a:p>
          <a:p>
            <a:endParaRPr lang="fr-CA" dirty="0">
              <a:latin typeface="+mj-lt"/>
            </a:endParaRPr>
          </a:p>
          <a:p>
            <a:r>
              <a:rPr lang="fr-CA" b="1" dirty="0" smtClean="0">
                <a:solidFill>
                  <a:srgbClr val="FF0000"/>
                </a:solidFill>
                <a:latin typeface="+mj-lt"/>
              </a:rPr>
              <a:t>Autre recommandations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</a:rPr>
              <a:t>BatchNorm</a:t>
            </a:r>
            <a:r>
              <a:rPr lang="fr-CA" dirty="0" smtClean="0">
                <a:latin typeface="+mj-lt"/>
              </a:rPr>
              <a:t> partout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</a:rPr>
              <a:t>Pas de FC, juste des </a:t>
            </a:r>
            <a:r>
              <a:rPr lang="fr-CA" dirty="0" err="1" smtClean="0">
                <a:latin typeface="+mj-lt"/>
              </a:rPr>
              <a:t>conv</a:t>
            </a:r>
            <a:endParaRPr lang="fr-CA" dirty="0" smtClean="0">
              <a:latin typeface="+mj-lt"/>
            </a:endParaRPr>
          </a:p>
          <a:p>
            <a:endParaRPr lang="en-CA" dirty="0">
              <a:solidFill>
                <a:srgbClr val="FFFFFF"/>
              </a:solidFill>
              <a:latin typeface="+mj-lt"/>
            </a:endParaRP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Radford et al, “Unsupervised Representation Learning with Deep Convolutional Generative Adversarial Networks”, ICLR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2016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92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148414</TotalTime>
  <Words>2790</Words>
  <Application>Microsoft Office PowerPoint</Application>
  <PresentationFormat>On-screen Show (4:3)</PresentationFormat>
  <Paragraphs>622</Paragraphs>
  <Slides>137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48" baseType="lpstr">
      <vt:lpstr>Microsoft JhengHei</vt:lpstr>
      <vt:lpstr>Arial</vt:lpstr>
      <vt:lpstr>Calibri</vt:lpstr>
      <vt:lpstr>Courier New</vt:lpstr>
      <vt:lpstr>Helvetica Neue</vt:lpstr>
      <vt:lpstr>Symbol</vt:lpstr>
      <vt:lpstr>Times New Roman</vt:lpstr>
      <vt:lpstr>Wingdings</vt:lpstr>
      <vt:lpstr>Modèle par défaut</vt:lpstr>
      <vt:lpstr>Equation</vt:lpstr>
      <vt:lpstr>Microsoft Equation 3.0</vt:lpstr>
      <vt:lpstr>Réseaux de neurones IFT 780</vt:lpstr>
      <vt:lpstr>Jusqu’à présent : apprentissage supervisé</vt:lpstr>
      <vt:lpstr>PowerPoint Presentation</vt:lpstr>
      <vt:lpstr>Apprentissage supervisé</vt:lpstr>
      <vt:lpstr>PowerPoint Presentation</vt:lpstr>
      <vt:lpstr>Supervisé vs non supervisé</vt:lpstr>
      <vt:lpstr>PowerPoint Presentation</vt:lpstr>
      <vt:lpstr>PowerPoint Presentation</vt:lpstr>
      <vt:lpstr>Pourquoi une variable latente?  Plus facile de représenter que   </vt:lpstr>
      <vt:lpstr>En apprentissage non-supervisé  nous nous appuierons sur  2 propriétés des réseaux de neurones</vt:lpstr>
      <vt:lpstr>Propriété 1</vt:lpstr>
      <vt:lpstr>Propriété 2</vt:lpstr>
      <vt:lpstr>Propriété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 fois entraîné…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Au lieu d’apprendre à reproduire un signal d’entrée…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Autre façon de voir les choses…</vt:lpstr>
      <vt:lpstr>Autre façon de voir les choses…</vt:lpstr>
      <vt:lpstr>PowerPoint Presentation</vt:lpstr>
      <vt:lpstr>Autre façon de voir les choses…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Ex.: base de données CelebA</vt:lpstr>
      <vt:lpstr>Ex.: base de données CelebA</vt:lpstr>
      <vt:lpstr>Plusieurs tutoriels, VAE</vt:lpstr>
      <vt:lpstr>      GAN  Generative Adversarial 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« Two player » mini-max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Problèmes d’instabilité</vt:lpstr>
      <vt:lpstr>LS GAN</vt:lpstr>
      <vt:lpstr>LS GAN</vt:lpstr>
      <vt:lpstr>LS GAN</vt:lpstr>
      <vt:lpstr>LS GAN</vt:lpstr>
      <vt:lpstr>progressive GAN</vt:lpstr>
      <vt:lpstr>progressive GAN</vt:lpstr>
      <vt:lpstr>progressive GAN</vt:lpstr>
      <vt:lpstr>progressive GAN</vt:lpstr>
      <vt:lpstr>Ajout de couches</vt:lpstr>
      <vt:lpstr>Ajout de couches</vt:lpstr>
      <vt:lpstr>Ajout de couches</vt:lpstr>
      <vt:lpstr>Ajout de couches</vt:lpstr>
      <vt:lpstr>PowerPoint Presentation</vt:lpstr>
      <vt:lpstr>PowerPoint Presentation</vt:lpstr>
      <vt:lpstr>Style GAN</vt:lpstr>
      <vt:lpstr>Style GAN</vt:lpstr>
      <vt:lpstr>Style GAN</vt:lpstr>
      <vt:lpstr>Style GAN</vt:lpstr>
      <vt:lpstr>Effet du bruit</vt:lpstr>
      <vt:lpstr>Style GAN</vt:lpstr>
      <vt:lpstr>Style GAN</vt:lpstr>
      <vt:lpstr>Style GAN</vt:lpstr>
      <vt:lpstr>Défi avec les GAN</vt:lpstr>
      <vt:lpstr>Défi avec les GAN</vt:lpstr>
      <vt:lpstr>Gan conditionnel </vt:lpstr>
      <vt:lpstr>Gan conditionnel </vt:lpstr>
      <vt:lpstr>Gan conditionnel </vt:lpstr>
      <vt:lpstr>Version convolutionnelle</vt:lpstr>
      <vt:lpstr>Version convolutionnelle</vt:lpstr>
      <vt:lpstr>Version convolutionnelle</vt:lpstr>
      <vt:lpstr>PowerPoint Presentation</vt:lpstr>
      <vt:lpstr>Code pytorch pour plus de 30 modèles de GANs </vt:lpstr>
      <vt:lpstr>Belle vidéo sur les GANs montrant comment on peut manipuler l’espace latent et comment certains les utilise pour produire des « deep fake »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lastModifiedBy>PMJodoin</cp:lastModifiedBy>
  <cp:revision>3087</cp:revision>
  <cp:lastPrinted>2020-02-06T20:19:38Z</cp:lastPrinted>
  <dcterms:created xsi:type="dcterms:W3CDTF">2006-12-12T14:46:28Z</dcterms:created>
  <dcterms:modified xsi:type="dcterms:W3CDTF">2021-03-31T17:43:53Z</dcterms:modified>
</cp:coreProperties>
</file>